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35" r:id="rId2"/>
    <p:sldId id="462" r:id="rId3"/>
    <p:sldId id="496" r:id="rId4"/>
    <p:sldId id="497" r:id="rId5"/>
    <p:sldId id="463" r:id="rId6"/>
    <p:sldId id="454" r:id="rId7"/>
    <p:sldId id="424" r:id="rId8"/>
    <p:sldId id="464" r:id="rId9"/>
    <p:sldId id="380" r:id="rId10"/>
    <p:sldId id="423" r:id="rId11"/>
    <p:sldId id="425" r:id="rId12"/>
    <p:sldId id="426" r:id="rId13"/>
    <p:sldId id="427" r:id="rId14"/>
    <p:sldId id="429" r:id="rId15"/>
    <p:sldId id="428" r:id="rId16"/>
    <p:sldId id="431" r:id="rId17"/>
    <p:sldId id="432" r:id="rId18"/>
    <p:sldId id="433" r:id="rId19"/>
    <p:sldId id="434" r:id="rId20"/>
    <p:sldId id="435" r:id="rId21"/>
    <p:sldId id="436" r:id="rId22"/>
    <p:sldId id="495" r:id="rId23"/>
    <p:sldId id="500" r:id="rId24"/>
    <p:sldId id="508" r:id="rId25"/>
    <p:sldId id="499" r:id="rId26"/>
    <p:sldId id="437" r:id="rId27"/>
    <p:sldId id="438" r:id="rId28"/>
    <p:sldId id="505" r:id="rId29"/>
    <p:sldId id="439" r:id="rId30"/>
    <p:sldId id="501" r:id="rId31"/>
    <p:sldId id="503" r:id="rId32"/>
    <p:sldId id="502" r:id="rId33"/>
    <p:sldId id="504" r:id="rId34"/>
    <p:sldId id="512" r:id="rId35"/>
    <p:sldId id="440" r:id="rId36"/>
    <p:sldId id="441" r:id="rId37"/>
    <p:sldId id="507" r:id="rId38"/>
    <p:sldId id="506" r:id="rId39"/>
    <p:sldId id="446" r:id="rId40"/>
    <p:sldId id="443" r:id="rId41"/>
    <p:sldId id="447" r:id="rId42"/>
    <p:sldId id="445" r:id="rId43"/>
    <p:sldId id="448" r:id="rId44"/>
    <p:sldId id="475" r:id="rId45"/>
    <p:sldId id="449" r:id="rId46"/>
    <p:sldId id="477" r:id="rId47"/>
    <p:sldId id="478" r:id="rId48"/>
    <p:sldId id="476" r:id="rId49"/>
    <p:sldId id="450" r:id="rId50"/>
    <p:sldId id="451" r:id="rId51"/>
    <p:sldId id="452" r:id="rId52"/>
    <p:sldId id="453" r:id="rId53"/>
    <p:sldId id="461" r:id="rId54"/>
    <p:sldId id="513" r:id="rId55"/>
    <p:sldId id="486" r:id="rId56"/>
    <p:sldId id="480" r:id="rId57"/>
    <p:sldId id="459" r:id="rId58"/>
    <p:sldId id="460" r:id="rId59"/>
    <p:sldId id="465" r:id="rId60"/>
    <p:sldId id="489" r:id="rId61"/>
    <p:sldId id="490" r:id="rId62"/>
    <p:sldId id="487" r:id="rId63"/>
    <p:sldId id="491" r:id="rId64"/>
    <p:sldId id="493" r:id="rId65"/>
    <p:sldId id="492" r:id="rId66"/>
    <p:sldId id="494" r:id="rId67"/>
    <p:sldId id="485" r:id="rId68"/>
    <p:sldId id="471" r:id="rId69"/>
    <p:sldId id="467" r:id="rId70"/>
    <p:sldId id="468" r:id="rId71"/>
    <p:sldId id="481" r:id="rId72"/>
    <p:sldId id="455" r:id="rId73"/>
    <p:sldId id="457" r:id="rId74"/>
    <p:sldId id="479" r:id="rId75"/>
    <p:sldId id="482" r:id="rId76"/>
    <p:sldId id="483" r:id="rId77"/>
    <p:sldId id="458" r:id="rId78"/>
    <p:sldId id="469" r:id="rId79"/>
    <p:sldId id="484"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FF5050"/>
    <a:srgbClr val="C0504D"/>
    <a:srgbClr val="162BAA"/>
    <a:srgbClr val="F6910A"/>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0" autoAdjust="0"/>
    <p:restoredTop sz="86533" autoAdjust="0"/>
  </p:normalViewPr>
  <p:slideViewPr>
    <p:cSldViewPr>
      <p:cViewPr varScale="1">
        <p:scale>
          <a:sx n="86" d="100"/>
          <a:sy n="86" d="100"/>
        </p:scale>
        <p:origin x="1836" y="20"/>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872C1-B686-4F9C-9B22-5B3AC7C99B63}" type="datetimeFigureOut">
              <a:rPr lang="zh-CN" altLang="en-US" smtClean="0"/>
              <a:t>2024/3/28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6D34C-37C6-4C5A-9A8F-DCE0E436F888}" type="slidenum">
              <a:rPr lang="zh-CN" altLang="en-US" smtClean="0"/>
              <a:t>‹#›</a:t>
            </a:fld>
            <a:endParaRPr lang="zh-CN" altLang="en-US"/>
          </a:p>
        </p:txBody>
      </p:sp>
    </p:spTree>
    <p:extLst>
      <p:ext uri="{BB962C8B-B14F-4D97-AF65-F5344CB8AC3E}">
        <p14:creationId xmlns:p14="http://schemas.microsoft.com/office/powerpoint/2010/main" val="341346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a:t>
            </a:fld>
            <a:endParaRPr lang="zh-CN" altLang="en-US"/>
          </a:p>
        </p:txBody>
      </p:sp>
    </p:spTree>
    <p:extLst>
      <p:ext uri="{BB962C8B-B14F-4D97-AF65-F5344CB8AC3E}">
        <p14:creationId xmlns:p14="http://schemas.microsoft.com/office/powerpoint/2010/main" val="103109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11</a:t>
            </a:fld>
            <a:endParaRPr lang="zh-CN" altLang="en-US"/>
          </a:p>
        </p:txBody>
      </p:sp>
    </p:spTree>
    <p:extLst>
      <p:ext uri="{BB962C8B-B14F-4D97-AF65-F5344CB8AC3E}">
        <p14:creationId xmlns:p14="http://schemas.microsoft.com/office/powerpoint/2010/main" val="182831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12</a:t>
            </a:fld>
            <a:endParaRPr lang="zh-CN" altLang="en-US"/>
          </a:p>
        </p:txBody>
      </p:sp>
    </p:spTree>
    <p:extLst>
      <p:ext uri="{BB962C8B-B14F-4D97-AF65-F5344CB8AC3E}">
        <p14:creationId xmlns:p14="http://schemas.microsoft.com/office/powerpoint/2010/main" val="4230383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13</a:t>
            </a:fld>
            <a:endParaRPr lang="zh-CN" altLang="en-US"/>
          </a:p>
        </p:txBody>
      </p:sp>
    </p:spTree>
    <p:extLst>
      <p:ext uri="{BB962C8B-B14F-4D97-AF65-F5344CB8AC3E}">
        <p14:creationId xmlns:p14="http://schemas.microsoft.com/office/powerpoint/2010/main" val="56772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14</a:t>
            </a:fld>
            <a:endParaRPr lang="zh-CN" altLang="en-US"/>
          </a:p>
        </p:txBody>
      </p:sp>
    </p:spTree>
    <p:extLst>
      <p:ext uri="{BB962C8B-B14F-4D97-AF65-F5344CB8AC3E}">
        <p14:creationId xmlns:p14="http://schemas.microsoft.com/office/powerpoint/2010/main" val="244082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15</a:t>
            </a:fld>
            <a:endParaRPr lang="zh-CN" altLang="en-US"/>
          </a:p>
        </p:txBody>
      </p:sp>
    </p:spTree>
    <p:extLst>
      <p:ext uri="{BB962C8B-B14F-4D97-AF65-F5344CB8AC3E}">
        <p14:creationId xmlns:p14="http://schemas.microsoft.com/office/powerpoint/2010/main" val="89074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16</a:t>
            </a:fld>
            <a:endParaRPr lang="zh-CN" altLang="en-US"/>
          </a:p>
        </p:txBody>
      </p:sp>
    </p:spTree>
    <p:extLst>
      <p:ext uri="{BB962C8B-B14F-4D97-AF65-F5344CB8AC3E}">
        <p14:creationId xmlns:p14="http://schemas.microsoft.com/office/powerpoint/2010/main" val="128565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17</a:t>
            </a:fld>
            <a:endParaRPr lang="zh-CN" altLang="en-US"/>
          </a:p>
        </p:txBody>
      </p:sp>
    </p:spTree>
    <p:extLst>
      <p:ext uri="{BB962C8B-B14F-4D97-AF65-F5344CB8AC3E}">
        <p14:creationId xmlns:p14="http://schemas.microsoft.com/office/powerpoint/2010/main" val="3893167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18</a:t>
            </a:fld>
            <a:endParaRPr lang="zh-CN" altLang="en-US"/>
          </a:p>
        </p:txBody>
      </p:sp>
    </p:spTree>
    <p:extLst>
      <p:ext uri="{BB962C8B-B14F-4D97-AF65-F5344CB8AC3E}">
        <p14:creationId xmlns:p14="http://schemas.microsoft.com/office/powerpoint/2010/main" val="2611497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19</a:t>
            </a:fld>
            <a:endParaRPr lang="zh-CN" altLang="en-US"/>
          </a:p>
        </p:txBody>
      </p:sp>
    </p:spTree>
    <p:extLst>
      <p:ext uri="{BB962C8B-B14F-4D97-AF65-F5344CB8AC3E}">
        <p14:creationId xmlns:p14="http://schemas.microsoft.com/office/powerpoint/2010/main" val="4213831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20</a:t>
            </a:fld>
            <a:endParaRPr lang="zh-CN" altLang="en-US"/>
          </a:p>
        </p:txBody>
      </p:sp>
    </p:spTree>
    <p:extLst>
      <p:ext uri="{BB962C8B-B14F-4D97-AF65-F5344CB8AC3E}">
        <p14:creationId xmlns:p14="http://schemas.microsoft.com/office/powerpoint/2010/main" val="36001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a:t>
            </a:fld>
            <a:endParaRPr lang="zh-CN" altLang="en-US"/>
          </a:p>
        </p:txBody>
      </p:sp>
    </p:spTree>
    <p:extLst>
      <p:ext uri="{BB962C8B-B14F-4D97-AF65-F5344CB8AC3E}">
        <p14:creationId xmlns:p14="http://schemas.microsoft.com/office/powerpoint/2010/main" val="699351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21</a:t>
            </a:fld>
            <a:endParaRPr lang="zh-CN" altLang="en-US"/>
          </a:p>
        </p:txBody>
      </p:sp>
    </p:spTree>
    <p:extLst>
      <p:ext uri="{BB962C8B-B14F-4D97-AF65-F5344CB8AC3E}">
        <p14:creationId xmlns:p14="http://schemas.microsoft.com/office/powerpoint/2010/main" val="2597789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22</a:t>
            </a:fld>
            <a:endParaRPr lang="zh-CN" altLang="en-US"/>
          </a:p>
        </p:txBody>
      </p:sp>
    </p:spTree>
    <p:extLst>
      <p:ext uri="{BB962C8B-B14F-4D97-AF65-F5344CB8AC3E}">
        <p14:creationId xmlns:p14="http://schemas.microsoft.com/office/powerpoint/2010/main" val="402794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𝑡𝑜𝑡𝑎𝑙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𝑡𝑟𝑖𝑝𝑙𝑒𝑡𝑠</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1" smtClean="0">
                              <a:latin typeface="Cambria Math" panose="02040503050406030204" pitchFamily="18" charset="0"/>
                            </a:rPr>
                            <m:t>v</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−1)</m:t>
                          </m:r>
                        </m:e>
                      </m:nary>
                      <m:r>
                        <a:rPr lang="en-US" altLang="zh-CN" b="0" i="1" smtClean="0">
                          <a:latin typeface="Cambria Math" panose="02040503050406030204" pitchFamily="18" charset="0"/>
                        </a:rPr>
                        <m:t>/2</m:t>
                      </m:r>
                    </m:oMath>
                  </m:oMathPara>
                </a14:m>
                <a:endParaRPr lang="zh-CN" altLang="en-US" dirty="0"/>
              </a:p>
            </p:txBody>
          </p:sp>
        </mc:Choice>
        <mc:Fallback xmlns="">
          <p:sp>
            <p:nvSpPr>
              <p:cNvPr id="3" name="备注占位符 2"/>
              <p:cNvSpPr>
                <a:spLocks noGrp="1"/>
              </p:cNvSpPr>
              <p:nvPr>
                <p:ph type="body" idx="1"/>
              </p:nvPr>
            </p:nvSpPr>
            <p:spPr/>
            <p:txBody>
              <a:bodyPr/>
              <a:lstStyle/>
              <a:p>
                <a:r>
                  <a:rPr lang="en-US" altLang="zh-CN" b="0" i="0">
                    <a:latin typeface="Cambria Math" panose="02040503050406030204" pitchFamily="18" charset="0"/>
                  </a:rPr>
                  <a:t>𝑡𝑜𝑡𝑎𝑙 𝑡𝑟𝑖𝑝𝑙𝑒𝑡𝑠=∑8_(v∈𝐺)▒〖𝑘_𝑣⋅(𝑘_𝑣−1)〗/2</a:t>
                </a:r>
                <a:endParaRPr lang="zh-CN" altLang="en-US" dirty="0"/>
              </a:p>
            </p:txBody>
          </p:sp>
        </mc:Fallback>
      </mc:AlternateContent>
      <p:sp>
        <p:nvSpPr>
          <p:cNvPr id="4" name="灯片编号占位符 3"/>
          <p:cNvSpPr>
            <a:spLocks noGrp="1"/>
          </p:cNvSpPr>
          <p:nvPr>
            <p:ph type="sldNum" sz="quarter" idx="5"/>
          </p:nvPr>
        </p:nvSpPr>
        <p:spPr/>
        <p:txBody>
          <a:bodyPr/>
          <a:lstStyle/>
          <a:p>
            <a:fld id="{8306D34C-37C6-4C5A-9A8F-DCE0E436F888}" type="slidenum">
              <a:rPr lang="zh-CN" altLang="en-US" smtClean="0"/>
              <a:t>23</a:t>
            </a:fld>
            <a:endParaRPr lang="zh-CN" altLang="en-US"/>
          </a:p>
        </p:txBody>
      </p:sp>
    </p:spTree>
    <p:extLst>
      <p:ext uri="{BB962C8B-B14F-4D97-AF65-F5344CB8AC3E}">
        <p14:creationId xmlns:p14="http://schemas.microsoft.com/office/powerpoint/2010/main" val="2031963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26</a:t>
            </a:fld>
            <a:endParaRPr lang="zh-CN" altLang="en-US"/>
          </a:p>
        </p:txBody>
      </p:sp>
    </p:spTree>
    <p:extLst>
      <p:ext uri="{BB962C8B-B14F-4D97-AF65-F5344CB8AC3E}">
        <p14:creationId xmlns:p14="http://schemas.microsoft.com/office/powerpoint/2010/main" val="3595026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27</a:t>
            </a:fld>
            <a:endParaRPr lang="zh-CN" altLang="en-US"/>
          </a:p>
        </p:txBody>
      </p:sp>
    </p:spTree>
    <p:extLst>
      <p:ext uri="{BB962C8B-B14F-4D97-AF65-F5344CB8AC3E}">
        <p14:creationId xmlns:p14="http://schemas.microsoft.com/office/powerpoint/2010/main" val="3728969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28</a:t>
            </a:fld>
            <a:endParaRPr lang="zh-CN" altLang="en-US"/>
          </a:p>
        </p:txBody>
      </p:sp>
    </p:spTree>
    <p:extLst>
      <p:ext uri="{BB962C8B-B14F-4D97-AF65-F5344CB8AC3E}">
        <p14:creationId xmlns:p14="http://schemas.microsoft.com/office/powerpoint/2010/main" val="2785396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29</a:t>
            </a:fld>
            <a:endParaRPr lang="zh-CN" altLang="en-US"/>
          </a:p>
        </p:txBody>
      </p:sp>
    </p:spTree>
    <p:extLst>
      <p:ext uri="{BB962C8B-B14F-4D97-AF65-F5344CB8AC3E}">
        <p14:creationId xmlns:p14="http://schemas.microsoft.com/office/powerpoint/2010/main" val="1323081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32</a:t>
            </a:fld>
            <a:endParaRPr lang="zh-CN" altLang="en-US"/>
          </a:p>
        </p:txBody>
      </p:sp>
    </p:spTree>
    <p:extLst>
      <p:ext uri="{BB962C8B-B14F-4D97-AF65-F5344CB8AC3E}">
        <p14:creationId xmlns:p14="http://schemas.microsoft.com/office/powerpoint/2010/main" val="46092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33</a:t>
            </a:fld>
            <a:endParaRPr lang="zh-CN" altLang="en-US"/>
          </a:p>
        </p:txBody>
      </p:sp>
    </p:spTree>
    <p:extLst>
      <p:ext uri="{BB962C8B-B14F-4D97-AF65-F5344CB8AC3E}">
        <p14:creationId xmlns:p14="http://schemas.microsoft.com/office/powerpoint/2010/main" val="2347698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5"/>
          </p:nvPr>
        </p:nvSpPr>
        <p:spPr/>
        <p:txBody>
          <a:bodyPr/>
          <a:lstStyle/>
          <a:p>
            <a:fld id="{8306D34C-37C6-4C5A-9A8F-DCE0E436F888}" type="slidenum">
              <a:rPr lang="zh-CN" altLang="en-US" smtClean="0"/>
              <a:t>34</a:t>
            </a:fld>
            <a:endParaRPr lang="zh-CN" altLang="en-US"/>
          </a:p>
        </p:txBody>
      </p:sp>
    </p:spTree>
    <p:extLst>
      <p:ext uri="{BB962C8B-B14F-4D97-AF65-F5344CB8AC3E}">
        <p14:creationId xmlns:p14="http://schemas.microsoft.com/office/powerpoint/2010/main" val="23323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a:t>
            </a:fld>
            <a:endParaRPr lang="zh-CN" altLang="en-US"/>
          </a:p>
        </p:txBody>
      </p:sp>
    </p:spTree>
    <p:extLst>
      <p:ext uri="{BB962C8B-B14F-4D97-AF65-F5344CB8AC3E}">
        <p14:creationId xmlns:p14="http://schemas.microsoft.com/office/powerpoint/2010/main" val="79463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35</a:t>
            </a:fld>
            <a:endParaRPr lang="zh-CN" altLang="en-US"/>
          </a:p>
        </p:txBody>
      </p:sp>
    </p:spTree>
    <p:extLst>
      <p:ext uri="{BB962C8B-B14F-4D97-AF65-F5344CB8AC3E}">
        <p14:creationId xmlns:p14="http://schemas.microsoft.com/office/powerpoint/2010/main" val="616262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36</a:t>
            </a:fld>
            <a:endParaRPr lang="zh-CN" altLang="en-US"/>
          </a:p>
        </p:txBody>
      </p:sp>
    </p:spTree>
    <p:extLst>
      <p:ext uri="{BB962C8B-B14F-4D97-AF65-F5344CB8AC3E}">
        <p14:creationId xmlns:p14="http://schemas.microsoft.com/office/powerpoint/2010/main" val="1582751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38</a:t>
            </a:fld>
            <a:endParaRPr lang="zh-CN" altLang="en-US"/>
          </a:p>
        </p:txBody>
      </p:sp>
    </p:spTree>
    <p:extLst>
      <p:ext uri="{BB962C8B-B14F-4D97-AF65-F5344CB8AC3E}">
        <p14:creationId xmlns:p14="http://schemas.microsoft.com/office/powerpoint/2010/main" val="1219951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39</a:t>
            </a:fld>
            <a:endParaRPr lang="zh-CN" altLang="en-US"/>
          </a:p>
        </p:txBody>
      </p:sp>
    </p:spTree>
    <p:extLst>
      <p:ext uri="{BB962C8B-B14F-4D97-AF65-F5344CB8AC3E}">
        <p14:creationId xmlns:p14="http://schemas.microsoft.com/office/powerpoint/2010/main" val="3457468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40</a:t>
            </a:fld>
            <a:endParaRPr lang="zh-CN" altLang="en-US"/>
          </a:p>
        </p:txBody>
      </p:sp>
    </p:spTree>
    <p:extLst>
      <p:ext uri="{BB962C8B-B14F-4D97-AF65-F5344CB8AC3E}">
        <p14:creationId xmlns:p14="http://schemas.microsoft.com/office/powerpoint/2010/main" val="2617032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41</a:t>
            </a:fld>
            <a:endParaRPr lang="zh-CN" altLang="en-US"/>
          </a:p>
        </p:txBody>
      </p:sp>
    </p:spTree>
    <p:extLst>
      <p:ext uri="{BB962C8B-B14F-4D97-AF65-F5344CB8AC3E}">
        <p14:creationId xmlns:p14="http://schemas.microsoft.com/office/powerpoint/2010/main" val="1463255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42</a:t>
            </a:fld>
            <a:endParaRPr lang="zh-CN" altLang="en-US"/>
          </a:p>
        </p:txBody>
      </p:sp>
    </p:spTree>
    <p:extLst>
      <p:ext uri="{BB962C8B-B14F-4D97-AF65-F5344CB8AC3E}">
        <p14:creationId xmlns:p14="http://schemas.microsoft.com/office/powerpoint/2010/main" val="1162499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43</a:t>
            </a:fld>
            <a:endParaRPr lang="zh-CN" altLang="en-US"/>
          </a:p>
        </p:txBody>
      </p:sp>
    </p:spTree>
    <p:extLst>
      <p:ext uri="{BB962C8B-B14F-4D97-AF65-F5344CB8AC3E}">
        <p14:creationId xmlns:p14="http://schemas.microsoft.com/office/powerpoint/2010/main" val="348597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44</a:t>
            </a:fld>
            <a:endParaRPr lang="zh-CN" altLang="en-US"/>
          </a:p>
        </p:txBody>
      </p:sp>
    </p:spTree>
    <p:extLst>
      <p:ext uri="{BB962C8B-B14F-4D97-AF65-F5344CB8AC3E}">
        <p14:creationId xmlns:p14="http://schemas.microsoft.com/office/powerpoint/2010/main" val="282466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45</a:t>
            </a:fld>
            <a:endParaRPr lang="zh-CN" altLang="en-US"/>
          </a:p>
        </p:txBody>
      </p:sp>
    </p:spTree>
    <p:extLst>
      <p:ext uri="{BB962C8B-B14F-4D97-AF65-F5344CB8AC3E}">
        <p14:creationId xmlns:p14="http://schemas.microsoft.com/office/powerpoint/2010/main" val="138539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a:t>
            </a:fld>
            <a:endParaRPr lang="zh-CN" altLang="en-US"/>
          </a:p>
        </p:txBody>
      </p:sp>
    </p:spTree>
    <p:extLst>
      <p:ext uri="{BB962C8B-B14F-4D97-AF65-F5344CB8AC3E}">
        <p14:creationId xmlns:p14="http://schemas.microsoft.com/office/powerpoint/2010/main" val="699351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46</a:t>
            </a:fld>
            <a:endParaRPr lang="zh-CN" altLang="en-US"/>
          </a:p>
        </p:txBody>
      </p:sp>
    </p:spTree>
    <p:extLst>
      <p:ext uri="{BB962C8B-B14F-4D97-AF65-F5344CB8AC3E}">
        <p14:creationId xmlns:p14="http://schemas.microsoft.com/office/powerpoint/2010/main" val="3400953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47</a:t>
            </a:fld>
            <a:endParaRPr lang="zh-CN" altLang="en-US"/>
          </a:p>
        </p:txBody>
      </p:sp>
    </p:spTree>
    <p:extLst>
      <p:ext uri="{BB962C8B-B14F-4D97-AF65-F5344CB8AC3E}">
        <p14:creationId xmlns:p14="http://schemas.microsoft.com/office/powerpoint/2010/main" val="4161676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48</a:t>
            </a:fld>
            <a:endParaRPr lang="zh-CN" altLang="en-US"/>
          </a:p>
        </p:txBody>
      </p:sp>
    </p:spTree>
    <p:extLst>
      <p:ext uri="{BB962C8B-B14F-4D97-AF65-F5344CB8AC3E}">
        <p14:creationId xmlns:p14="http://schemas.microsoft.com/office/powerpoint/2010/main" val="1244919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49</a:t>
            </a:fld>
            <a:endParaRPr lang="zh-CN" altLang="en-US"/>
          </a:p>
        </p:txBody>
      </p:sp>
    </p:spTree>
    <p:extLst>
      <p:ext uri="{BB962C8B-B14F-4D97-AF65-F5344CB8AC3E}">
        <p14:creationId xmlns:p14="http://schemas.microsoft.com/office/powerpoint/2010/main" val="2851693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50</a:t>
            </a:fld>
            <a:endParaRPr lang="zh-CN" altLang="en-US"/>
          </a:p>
        </p:txBody>
      </p:sp>
    </p:spTree>
    <p:extLst>
      <p:ext uri="{BB962C8B-B14F-4D97-AF65-F5344CB8AC3E}">
        <p14:creationId xmlns:p14="http://schemas.microsoft.com/office/powerpoint/2010/main" val="2716126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51</a:t>
            </a:fld>
            <a:endParaRPr lang="zh-CN" altLang="en-US"/>
          </a:p>
        </p:txBody>
      </p:sp>
    </p:spTree>
    <p:extLst>
      <p:ext uri="{BB962C8B-B14F-4D97-AF65-F5344CB8AC3E}">
        <p14:creationId xmlns:p14="http://schemas.microsoft.com/office/powerpoint/2010/main" val="477987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52</a:t>
            </a:fld>
            <a:endParaRPr lang="zh-CN" altLang="en-US"/>
          </a:p>
        </p:txBody>
      </p:sp>
    </p:spTree>
    <p:extLst>
      <p:ext uri="{BB962C8B-B14F-4D97-AF65-F5344CB8AC3E}">
        <p14:creationId xmlns:p14="http://schemas.microsoft.com/office/powerpoint/2010/main" val="1971623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53</a:t>
            </a:fld>
            <a:endParaRPr lang="zh-CN" altLang="en-US"/>
          </a:p>
        </p:txBody>
      </p:sp>
    </p:spTree>
    <p:extLst>
      <p:ext uri="{BB962C8B-B14F-4D97-AF65-F5344CB8AC3E}">
        <p14:creationId xmlns:p14="http://schemas.microsoft.com/office/powerpoint/2010/main" val="2684799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54</a:t>
            </a:fld>
            <a:endParaRPr lang="zh-CN" altLang="en-US"/>
          </a:p>
        </p:txBody>
      </p:sp>
    </p:spTree>
    <p:extLst>
      <p:ext uri="{BB962C8B-B14F-4D97-AF65-F5344CB8AC3E}">
        <p14:creationId xmlns:p14="http://schemas.microsoft.com/office/powerpoint/2010/main" val="738070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55</a:t>
            </a:fld>
            <a:endParaRPr lang="zh-CN" altLang="en-US"/>
          </a:p>
        </p:txBody>
      </p:sp>
    </p:spTree>
    <p:extLst>
      <p:ext uri="{BB962C8B-B14F-4D97-AF65-F5344CB8AC3E}">
        <p14:creationId xmlns:p14="http://schemas.microsoft.com/office/powerpoint/2010/main" val="61842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a:t>
            </a:fld>
            <a:endParaRPr lang="zh-CN" altLang="en-US"/>
          </a:p>
        </p:txBody>
      </p:sp>
    </p:spTree>
    <p:extLst>
      <p:ext uri="{BB962C8B-B14F-4D97-AF65-F5344CB8AC3E}">
        <p14:creationId xmlns:p14="http://schemas.microsoft.com/office/powerpoint/2010/main" val="427212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56</a:t>
            </a:fld>
            <a:endParaRPr lang="zh-CN" altLang="en-US"/>
          </a:p>
        </p:txBody>
      </p:sp>
    </p:spTree>
    <p:extLst>
      <p:ext uri="{BB962C8B-B14F-4D97-AF65-F5344CB8AC3E}">
        <p14:creationId xmlns:p14="http://schemas.microsoft.com/office/powerpoint/2010/main" val="292408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57</a:t>
            </a:fld>
            <a:endParaRPr lang="zh-CN" altLang="en-US"/>
          </a:p>
        </p:txBody>
      </p:sp>
    </p:spTree>
    <p:extLst>
      <p:ext uri="{BB962C8B-B14F-4D97-AF65-F5344CB8AC3E}">
        <p14:creationId xmlns:p14="http://schemas.microsoft.com/office/powerpoint/2010/main" val="3362375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2000</a:t>
            </a:r>
            <a:r>
              <a:rPr lang="zh-CN" altLang="en-US" dirty="0"/>
              <a:t>年</a:t>
            </a:r>
            <a:r>
              <a:rPr lang="en-US" altLang="zh-CN" dirty="0"/>
              <a:t>Nature</a:t>
            </a:r>
            <a:r>
              <a:rPr lang="zh-CN" altLang="en-US" dirty="0"/>
              <a:t>的文章</a:t>
            </a:r>
            <a:r>
              <a:rPr lang="en-US" altLang="zh-CN" dirty="0"/>
              <a:t>《</a:t>
            </a:r>
            <a:r>
              <a:rPr lang="zh-CN" altLang="en-US" dirty="0"/>
              <a:t>复杂网络的攻击和错误容忍度</a:t>
            </a:r>
            <a:r>
              <a:rPr lang="en-US" altLang="zh-CN" dirty="0"/>
              <a:t>》</a:t>
            </a:r>
          </a:p>
        </p:txBody>
      </p:sp>
      <p:sp>
        <p:nvSpPr>
          <p:cNvPr id="4" name="灯片编号占位符 3"/>
          <p:cNvSpPr>
            <a:spLocks noGrp="1"/>
          </p:cNvSpPr>
          <p:nvPr>
            <p:ph type="sldNum" sz="quarter" idx="10"/>
          </p:nvPr>
        </p:nvSpPr>
        <p:spPr/>
        <p:txBody>
          <a:bodyPr/>
          <a:lstStyle/>
          <a:p>
            <a:fld id="{8306D34C-37C6-4C5A-9A8F-DCE0E436F888}" type="slidenum">
              <a:rPr lang="zh-CN" altLang="en-US" smtClean="0"/>
              <a:t>58</a:t>
            </a:fld>
            <a:endParaRPr lang="zh-CN" altLang="en-US"/>
          </a:p>
        </p:txBody>
      </p:sp>
    </p:spTree>
    <p:extLst>
      <p:ext uri="{BB962C8B-B14F-4D97-AF65-F5344CB8AC3E}">
        <p14:creationId xmlns:p14="http://schemas.microsoft.com/office/powerpoint/2010/main" val="1656276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59</a:t>
            </a:fld>
            <a:endParaRPr lang="zh-CN" altLang="en-US"/>
          </a:p>
        </p:txBody>
      </p:sp>
    </p:spTree>
    <p:extLst>
      <p:ext uri="{BB962C8B-B14F-4D97-AF65-F5344CB8AC3E}">
        <p14:creationId xmlns:p14="http://schemas.microsoft.com/office/powerpoint/2010/main" val="3595026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60</a:t>
            </a:fld>
            <a:endParaRPr lang="zh-CN" altLang="en-US"/>
          </a:p>
        </p:txBody>
      </p:sp>
    </p:spTree>
    <p:extLst>
      <p:ext uri="{BB962C8B-B14F-4D97-AF65-F5344CB8AC3E}">
        <p14:creationId xmlns:p14="http://schemas.microsoft.com/office/powerpoint/2010/main" val="529048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61</a:t>
            </a:fld>
            <a:endParaRPr lang="zh-CN" altLang="en-US"/>
          </a:p>
        </p:txBody>
      </p:sp>
    </p:spTree>
    <p:extLst>
      <p:ext uri="{BB962C8B-B14F-4D97-AF65-F5344CB8AC3E}">
        <p14:creationId xmlns:p14="http://schemas.microsoft.com/office/powerpoint/2010/main" val="1824779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62</a:t>
            </a:fld>
            <a:endParaRPr lang="zh-CN" altLang="en-US"/>
          </a:p>
        </p:txBody>
      </p:sp>
    </p:spTree>
    <p:extLst>
      <p:ext uri="{BB962C8B-B14F-4D97-AF65-F5344CB8AC3E}">
        <p14:creationId xmlns:p14="http://schemas.microsoft.com/office/powerpoint/2010/main" val="2315304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63</a:t>
            </a:fld>
            <a:endParaRPr lang="zh-CN" altLang="en-US"/>
          </a:p>
        </p:txBody>
      </p:sp>
    </p:spTree>
    <p:extLst>
      <p:ext uri="{BB962C8B-B14F-4D97-AF65-F5344CB8AC3E}">
        <p14:creationId xmlns:p14="http://schemas.microsoft.com/office/powerpoint/2010/main" val="27940050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64</a:t>
            </a:fld>
            <a:endParaRPr lang="zh-CN" altLang="en-US"/>
          </a:p>
        </p:txBody>
      </p:sp>
    </p:spTree>
    <p:extLst>
      <p:ext uri="{BB962C8B-B14F-4D97-AF65-F5344CB8AC3E}">
        <p14:creationId xmlns:p14="http://schemas.microsoft.com/office/powerpoint/2010/main" val="1372253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65</a:t>
            </a:fld>
            <a:endParaRPr lang="zh-CN" altLang="en-US"/>
          </a:p>
        </p:txBody>
      </p:sp>
    </p:spTree>
    <p:extLst>
      <p:ext uri="{BB962C8B-B14F-4D97-AF65-F5344CB8AC3E}">
        <p14:creationId xmlns:p14="http://schemas.microsoft.com/office/powerpoint/2010/main" val="184106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a:t>
            </a:fld>
            <a:endParaRPr lang="zh-CN" altLang="en-US"/>
          </a:p>
        </p:txBody>
      </p:sp>
    </p:spTree>
    <p:extLst>
      <p:ext uri="{BB962C8B-B14F-4D97-AF65-F5344CB8AC3E}">
        <p14:creationId xmlns:p14="http://schemas.microsoft.com/office/powerpoint/2010/main" val="699351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66</a:t>
            </a:fld>
            <a:endParaRPr lang="zh-CN" altLang="en-US"/>
          </a:p>
        </p:txBody>
      </p:sp>
    </p:spTree>
    <p:extLst>
      <p:ext uri="{BB962C8B-B14F-4D97-AF65-F5344CB8AC3E}">
        <p14:creationId xmlns:p14="http://schemas.microsoft.com/office/powerpoint/2010/main" val="18160119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67</a:t>
            </a:fld>
            <a:endParaRPr lang="zh-CN" altLang="en-US"/>
          </a:p>
        </p:txBody>
      </p:sp>
    </p:spTree>
    <p:extLst>
      <p:ext uri="{BB962C8B-B14F-4D97-AF65-F5344CB8AC3E}">
        <p14:creationId xmlns:p14="http://schemas.microsoft.com/office/powerpoint/2010/main" val="3978890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68</a:t>
            </a:fld>
            <a:endParaRPr lang="zh-CN" altLang="en-US"/>
          </a:p>
        </p:txBody>
      </p:sp>
    </p:spTree>
    <p:extLst>
      <p:ext uri="{BB962C8B-B14F-4D97-AF65-F5344CB8AC3E}">
        <p14:creationId xmlns:p14="http://schemas.microsoft.com/office/powerpoint/2010/main" val="2754470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69</a:t>
            </a:fld>
            <a:endParaRPr lang="zh-CN" altLang="en-US"/>
          </a:p>
        </p:txBody>
      </p:sp>
    </p:spTree>
    <p:extLst>
      <p:ext uri="{BB962C8B-B14F-4D97-AF65-F5344CB8AC3E}">
        <p14:creationId xmlns:p14="http://schemas.microsoft.com/office/powerpoint/2010/main" val="50025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70</a:t>
            </a:fld>
            <a:endParaRPr lang="zh-CN" altLang="en-US"/>
          </a:p>
        </p:txBody>
      </p:sp>
    </p:spTree>
    <p:extLst>
      <p:ext uri="{BB962C8B-B14F-4D97-AF65-F5344CB8AC3E}">
        <p14:creationId xmlns:p14="http://schemas.microsoft.com/office/powerpoint/2010/main" val="2865063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71</a:t>
            </a:fld>
            <a:endParaRPr lang="zh-CN" altLang="en-US"/>
          </a:p>
        </p:txBody>
      </p:sp>
    </p:spTree>
    <p:extLst>
      <p:ext uri="{BB962C8B-B14F-4D97-AF65-F5344CB8AC3E}">
        <p14:creationId xmlns:p14="http://schemas.microsoft.com/office/powerpoint/2010/main" val="1978288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72</a:t>
            </a:fld>
            <a:endParaRPr lang="zh-CN" altLang="en-US"/>
          </a:p>
        </p:txBody>
      </p:sp>
    </p:spTree>
    <p:extLst>
      <p:ext uri="{BB962C8B-B14F-4D97-AF65-F5344CB8AC3E}">
        <p14:creationId xmlns:p14="http://schemas.microsoft.com/office/powerpoint/2010/main" val="1953877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73</a:t>
            </a:fld>
            <a:endParaRPr lang="zh-CN" altLang="en-US"/>
          </a:p>
        </p:txBody>
      </p:sp>
    </p:spTree>
    <p:extLst>
      <p:ext uri="{BB962C8B-B14F-4D97-AF65-F5344CB8AC3E}">
        <p14:creationId xmlns:p14="http://schemas.microsoft.com/office/powerpoint/2010/main" val="31729931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74</a:t>
            </a:fld>
            <a:endParaRPr lang="zh-CN" altLang="en-US"/>
          </a:p>
        </p:txBody>
      </p:sp>
    </p:spTree>
    <p:extLst>
      <p:ext uri="{BB962C8B-B14F-4D97-AF65-F5344CB8AC3E}">
        <p14:creationId xmlns:p14="http://schemas.microsoft.com/office/powerpoint/2010/main" val="36753133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75</a:t>
            </a:fld>
            <a:endParaRPr lang="zh-CN" altLang="en-US"/>
          </a:p>
        </p:txBody>
      </p:sp>
    </p:spTree>
    <p:extLst>
      <p:ext uri="{BB962C8B-B14F-4D97-AF65-F5344CB8AC3E}">
        <p14:creationId xmlns:p14="http://schemas.microsoft.com/office/powerpoint/2010/main" val="177590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8</a:t>
            </a:fld>
            <a:endParaRPr lang="zh-CN" altLang="en-US"/>
          </a:p>
        </p:txBody>
      </p:sp>
    </p:spTree>
    <p:extLst>
      <p:ext uri="{BB962C8B-B14F-4D97-AF65-F5344CB8AC3E}">
        <p14:creationId xmlns:p14="http://schemas.microsoft.com/office/powerpoint/2010/main" val="2497917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76</a:t>
            </a:fld>
            <a:endParaRPr lang="zh-CN" altLang="en-US"/>
          </a:p>
        </p:txBody>
      </p:sp>
    </p:spTree>
    <p:extLst>
      <p:ext uri="{BB962C8B-B14F-4D97-AF65-F5344CB8AC3E}">
        <p14:creationId xmlns:p14="http://schemas.microsoft.com/office/powerpoint/2010/main" val="27157394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77</a:t>
            </a:fld>
            <a:endParaRPr lang="zh-CN" altLang="en-US"/>
          </a:p>
        </p:txBody>
      </p:sp>
    </p:spTree>
    <p:extLst>
      <p:ext uri="{BB962C8B-B14F-4D97-AF65-F5344CB8AC3E}">
        <p14:creationId xmlns:p14="http://schemas.microsoft.com/office/powerpoint/2010/main" val="2513949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78</a:t>
            </a:fld>
            <a:endParaRPr lang="zh-CN" altLang="en-US"/>
          </a:p>
        </p:txBody>
      </p:sp>
    </p:spTree>
    <p:extLst>
      <p:ext uri="{BB962C8B-B14F-4D97-AF65-F5344CB8AC3E}">
        <p14:creationId xmlns:p14="http://schemas.microsoft.com/office/powerpoint/2010/main" val="4211130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306D34C-37C6-4C5A-9A8F-DCE0E436F888}" type="slidenum">
              <a:rPr lang="zh-CN" altLang="en-US" smtClean="0"/>
              <a:t>79</a:t>
            </a:fld>
            <a:endParaRPr lang="zh-CN" altLang="en-US"/>
          </a:p>
        </p:txBody>
      </p:sp>
    </p:spTree>
    <p:extLst>
      <p:ext uri="{BB962C8B-B14F-4D97-AF65-F5344CB8AC3E}">
        <p14:creationId xmlns:p14="http://schemas.microsoft.com/office/powerpoint/2010/main" val="21673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9</a:t>
            </a:fld>
            <a:endParaRPr lang="zh-CN" altLang="en-US"/>
          </a:p>
        </p:txBody>
      </p:sp>
    </p:spTree>
    <p:extLst>
      <p:ext uri="{BB962C8B-B14F-4D97-AF65-F5344CB8AC3E}">
        <p14:creationId xmlns:p14="http://schemas.microsoft.com/office/powerpoint/2010/main" val="249791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306D34C-37C6-4C5A-9A8F-DCE0E436F888}" type="slidenum">
              <a:rPr lang="zh-CN" altLang="en-US" smtClean="0"/>
              <a:t>10</a:t>
            </a:fld>
            <a:endParaRPr lang="zh-CN" altLang="en-US"/>
          </a:p>
        </p:txBody>
      </p:sp>
    </p:spTree>
    <p:extLst>
      <p:ext uri="{BB962C8B-B14F-4D97-AF65-F5344CB8AC3E}">
        <p14:creationId xmlns:p14="http://schemas.microsoft.com/office/powerpoint/2010/main" val="2608732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a14:imgEffect>
                  </a14:imgLayer>
                </a14:imgProps>
              </a:ext>
            </a:extLst>
          </a:blip>
          <a:srcRect/>
          <a:stretch>
            <a:fillRect l="-3000" r="-3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2024/3/28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4" Type="http://schemas.openxmlformats.org/officeDocument/2006/relationships/image" Target="../media/image20.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25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5.bin"/><Relationship Id="rId4" Type="http://schemas.openxmlformats.org/officeDocument/2006/relationships/image" Target="../media/image38.wmf"/></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30.png"/><Relationship Id="rId4" Type="http://schemas.openxmlformats.org/officeDocument/2006/relationships/image" Target="../media/image48.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wmf"/></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wmf"/></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74.w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73.png"/><Relationship Id="rId4" Type="http://schemas.openxmlformats.org/officeDocument/2006/relationships/image" Target="../media/image72.wmf"/><Relationship Id="rId9" Type="http://schemas.openxmlformats.org/officeDocument/2006/relationships/image" Target="../media/image75.wmf"/></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376856"/>
            <a:ext cx="9145016" cy="2204272"/>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743786" y="2924944"/>
            <a:ext cx="7644638" cy="854080"/>
          </a:xfrm>
          <a:prstGeom prst="rect">
            <a:avLst/>
          </a:prstGeom>
          <a:noFill/>
        </p:spPr>
        <p:txBody>
          <a:bodyPr wrap="square" rtlCol="0">
            <a:spAutoFit/>
          </a:bodyPr>
          <a:lstStyle/>
          <a:p>
            <a:pPr algn="ctr"/>
            <a:r>
              <a:rPr lang="zh-CN" altLang="en-US" sz="4950" b="1" dirty="0">
                <a:solidFill>
                  <a:schemeClr val="bg1"/>
                </a:solidFill>
              </a:rPr>
              <a:t>多智能体系统交互结构</a:t>
            </a:r>
          </a:p>
        </p:txBody>
      </p:sp>
      <p:cxnSp>
        <p:nvCxnSpPr>
          <p:cNvPr id="8" name="直接连接符 7"/>
          <p:cNvCxnSpPr/>
          <p:nvPr/>
        </p:nvCxnSpPr>
        <p:spPr>
          <a:xfrm flipV="1">
            <a:off x="1187624" y="3779024"/>
            <a:ext cx="7056784" cy="800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3786" y="3571002"/>
            <a:ext cx="7644638" cy="415498"/>
          </a:xfrm>
          <a:prstGeom prst="rect">
            <a:avLst/>
          </a:prstGeom>
          <a:noFill/>
        </p:spPr>
        <p:txBody>
          <a:bodyPr wrap="square" rtlCol="0">
            <a:spAutoFit/>
          </a:bodyPr>
          <a:lstStyle/>
          <a:p>
            <a:pPr algn="ctr"/>
            <a:endParaRPr lang="zh-CN" altLang="en-US" sz="2100" b="1" dirty="0">
              <a:solidFill>
                <a:schemeClr val="bg1"/>
              </a:solidFill>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8117632" y="1929706"/>
            <a:ext cx="936104" cy="936104"/>
          </a:xfrm>
          <a:prstGeom prst="ellipse">
            <a:avLst/>
          </a:prstGeom>
        </p:spPr>
      </p:pic>
    </p:spTree>
    <p:extLst>
      <p:ext uri="{BB962C8B-B14F-4D97-AF65-F5344CB8AC3E}">
        <p14:creationId xmlns:p14="http://schemas.microsoft.com/office/powerpoint/2010/main" val="40144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4"/>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132314"/>
            <a:ext cx="7992888" cy="523220"/>
          </a:xfrm>
          <a:prstGeom prst="rect">
            <a:avLst/>
          </a:prstGeom>
          <a:noFill/>
        </p:spPr>
        <p:txBody>
          <a:bodyPr wrap="square" rtlCol="0">
            <a:spAutoFit/>
          </a:bodyPr>
          <a:lstStyle/>
          <a:p>
            <a:r>
              <a:rPr lang="zh-CN" altLang="en-US" sz="2800" b="1" dirty="0">
                <a:solidFill>
                  <a:schemeClr val="bg1"/>
                </a:solidFill>
              </a:rPr>
              <a:t>多智能体系统的交互结构：</a:t>
            </a:r>
            <a:r>
              <a:rPr lang="en-US" altLang="zh-CN" sz="2800" b="1" i="1" dirty="0">
                <a:solidFill>
                  <a:schemeClr val="bg1"/>
                </a:solidFill>
              </a:rPr>
              <a:t>G</a:t>
            </a:r>
            <a:r>
              <a:rPr lang="en-US" altLang="zh-CN" sz="2800" b="1" dirty="0">
                <a:solidFill>
                  <a:schemeClr val="bg1"/>
                </a:solidFill>
              </a:rPr>
              <a:t>(</a:t>
            </a:r>
            <a:r>
              <a:rPr lang="en-US" altLang="zh-CN" sz="2800" b="1" i="1" dirty="0">
                <a:solidFill>
                  <a:schemeClr val="bg1"/>
                </a:solidFill>
              </a:rPr>
              <a:t>A</a:t>
            </a:r>
            <a:r>
              <a:rPr lang="en-US" altLang="zh-CN" sz="2800" b="1" dirty="0">
                <a:solidFill>
                  <a:schemeClr val="bg1"/>
                </a:solidFill>
              </a:rPr>
              <a:t>, </a:t>
            </a:r>
            <a:r>
              <a:rPr lang="en-US" altLang="zh-CN" sz="2800" b="1" i="1" dirty="0">
                <a:solidFill>
                  <a:schemeClr val="bg1"/>
                </a:solidFill>
              </a:rPr>
              <a:t>E</a:t>
            </a:r>
            <a:r>
              <a:rPr lang="en-US" altLang="zh-CN" sz="2800" b="1" dirty="0">
                <a:solidFill>
                  <a:schemeClr val="bg1"/>
                </a:solidFill>
              </a:rPr>
              <a:t>)</a:t>
            </a:r>
            <a:r>
              <a:rPr lang="zh-CN" altLang="en-US" sz="2800" b="1" dirty="0">
                <a:solidFill>
                  <a:schemeClr val="bg1"/>
                </a:solidFill>
              </a:rPr>
              <a:t>由</a:t>
            </a:r>
            <a:r>
              <a:rPr lang="zh-CN" altLang="en-US" sz="2800" b="1" dirty="0">
                <a:solidFill>
                  <a:srgbClr val="FF0000"/>
                </a:solidFill>
              </a:rPr>
              <a:t>两个集合</a:t>
            </a:r>
            <a:r>
              <a:rPr lang="zh-CN" altLang="en-US" sz="2800" b="1" dirty="0">
                <a:solidFill>
                  <a:schemeClr val="bg1"/>
                </a:solidFill>
              </a:rPr>
              <a:t>组成</a:t>
            </a:r>
            <a:endParaRPr lang="en-US" altLang="zh-CN" sz="2800" b="1" dirty="0">
              <a:solidFill>
                <a:schemeClr val="bg1"/>
              </a:solidFill>
            </a:endParaRPr>
          </a:p>
        </p:txBody>
      </p:sp>
      <p:cxnSp>
        <p:nvCxnSpPr>
          <p:cNvPr id="9" name="直接连接符 8"/>
          <p:cNvCxnSpPr/>
          <p:nvPr/>
        </p:nvCxnSpPr>
        <p:spPr>
          <a:xfrm flipV="1">
            <a:off x="395536" y="1782163"/>
            <a:ext cx="6984776" cy="10565"/>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82847" y="1919357"/>
            <a:ext cx="4572000" cy="523220"/>
          </a:xfrm>
          <a:prstGeom prst="rect">
            <a:avLst/>
          </a:prstGeom>
        </p:spPr>
        <p:txBody>
          <a:bodyPr>
            <a:spAutoFit/>
          </a:bodyPr>
          <a:lstStyle/>
          <a:p>
            <a:pPr marL="457200" indent="-457200">
              <a:buFont typeface="Arial" panose="020B0604020202020204" pitchFamily="34" charset="0"/>
              <a:buChar char="•"/>
            </a:pPr>
            <a:r>
              <a:rPr lang="zh-CN" altLang="en-US" sz="2800" b="1" dirty="0">
                <a:solidFill>
                  <a:schemeClr val="bg1"/>
                </a:solidFill>
              </a:rPr>
              <a:t>智能体（顶点）集合</a:t>
            </a:r>
            <a:r>
              <a:rPr lang="en-US" altLang="zh-CN" sz="2800" b="1" i="1" dirty="0">
                <a:solidFill>
                  <a:schemeClr val="bg1"/>
                </a:solidFill>
              </a:rPr>
              <a:t>A</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383" y="2069717"/>
            <a:ext cx="3960440" cy="246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899592" y="2479761"/>
            <a:ext cx="3337773" cy="661207"/>
          </a:xfrm>
          <a:prstGeom prst="rect">
            <a:avLst/>
          </a:prstGeom>
        </p:spPr>
        <p:txBody>
          <a:bodyPr wrap="none">
            <a:spAutoFit/>
          </a:bodyPr>
          <a:lstStyle/>
          <a:p>
            <a:pPr>
              <a:lnSpc>
                <a:spcPct val="150000"/>
              </a:lnSpc>
            </a:pP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4" name="矩形 13"/>
          <p:cNvSpPr/>
          <p:nvPr/>
        </p:nvSpPr>
        <p:spPr>
          <a:xfrm>
            <a:off x="683568" y="5085184"/>
            <a:ext cx="8365631" cy="954107"/>
          </a:xfrm>
          <a:prstGeom prst="rect">
            <a:avLst/>
          </a:prstGeom>
        </p:spPr>
        <p:txBody>
          <a:bodyPr wrap="square">
            <a:spAutoFit/>
          </a:bodyPr>
          <a:lstStyle/>
          <a:p>
            <a:pPr marL="630238" indent="-630238"/>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800" dirty="0">
              <a:solidFill>
                <a:schemeClr val="bg1"/>
              </a:solidFill>
            </a:endParaRPr>
          </a:p>
        </p:txBody>
      </p:sp>
      <p:sp>
        <p:nvSpPr>
          <p:cNvPr id="3" name="矩形 2"/>
          <p:cNvSpPr/>
          <p:nvPr/>
        </p:nvSpPr>
        <p:spPr>
          <a:xfrm>
            <a:off x="360845" y="4399945"/>
            <a:ext cx="4067139" cy="523220"/>
          </a:xfrm>
          <a:prstGeom prst="rect">
            <a:avLst/>
          </a:prstGeom>
        </p:spPr>
        <p:txBody>
          <a:bodyPr wrap="none">
            <a:spAutoFit/>
          </a:bodyPr>
          <a:lstStyle/>
          <a:p>
            <a:pPr marL="457200" indent="-457200">
              <a:buFont typeface="Arial" panose="020B0604020202020204" pitchFamily="34" charset="0"/>
              <a:buChar char="•"/>
            </a:pPr>
            <a:r>
              <a:rPr lang="zh-CN" altLang="en-US" sz="2800" b="1" dirty="0">
                <a:solidFill>
                  <a:schemeClr val="bg1"/>
                </a:solidFill>
              </a:rPr>
              <a:t>交互连接（边）集合</a:t>
            </a:r>
            <a:r>
              <a:rPr lang="en-US" altLang="zh-CN" sz="2800" b="1" i="1" dirty="0">
                <a:solidFill>
                  <a:schemeClr val="bg1"/>
                </a:solidFill>
              </a:rPr>
              <a:t>E</a:t>
            </a:r>
          </a:p>
        </p:txBody>
      </p:sp>
    </p:spTree>
    <p:extLst>
      <p:ext uri="{BB962C8B-B14F-4D97-AF65-F5344CB8AC3E}">
        <p14:creationId xmlns:p14="http://schemas.microsoft.com/office/powerpoint/2010/main" val="418491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4"/>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1119122"/>
            <a:ext cx="7632627" cy="523220"/>
          </a:xfrm>
          <a:prstGeom prst="rect">
            <a:avLst/>
          </a:prstGeom>
        </p:spPr>
        <p:txBody>
          <a:bodyPr wrap="square">
            <a:spAutoFit/>
          </a:bodyPr>
          <a:lstStyle/>
          <a:p>
            <a:r>
              <a:rPr lang="zh-CN" altLang="en-US" sz="2800" b="1" dirty="0">
                <a:solidFill>
                  <a:schemeClr val="bg1"/>
                </a:solidFill>
              </a:rPr>
              <a:t>多智能体系统的交互连接</a:t>
            </a:r>
            <a:r>
              <a:rPr lang="zh-CN" altLang="en-US" sz="2800" b="1" dirty="0">
                <a:solidFill>
                  <a:srgbClr val="FF0000"/>
                </a:solidFill>
              </a:rPr>
              <a:t>方向性</a:t>
            </a:r>
            <a:r>
              <a:rPr lang="zh-CN" altLang="en-US" sz="2800" b="1" dirty="0">
                <a:solidFill>
                  <a:schemeClr val="bg1"/>
                </a:solidFill>
              </a:rPr>
              <a:t>：</a:t>
            </a:r>
            <a:endParaRPr lang="en-US" altLang="zh-CN" sz="2800" b="1" dirty="0">
              <a:solidFill>
                <a:schemeClr val="bg1"/>
              </a:solidFill>
            </a:endParaRPr>
          </a:p>
        </p:txBody>
      </p:sp>
      <p:sp>
        <p:nvSpPr>
          <p:cNvPr id="4" name="矩形 3"/>
          <p:cNvSpPr/>
          <p:nvPr/>
        </p:nvSpPr>
        <p:spPr>
          <a:xfrm>
            <a:off x="404660" y="1958566"/>
            <a:ext cx="8127779" cy="2246769"/>
          </a:xfrm>
          <a:prstGeom prst="rect">
            <a:avLst/>
          </a:prstGeom>
        </p:spPr>
        <p:txBody>
          <a:bodyPr wrap="square">
            <a:spAutoFit/>
          </a:bodyPr>
          <a:lstStyle/>
          <a:p>
            <a:r>
              <a:rPr lang="en-US" altLang="zh-CN" sz="2800" b="1" dirty="0">
                <a:solidFill>
                  <a:schemeClr val="bg1"/>
                </a:solidFill>
              </a:rPr>
              <a:t>1</a:t>
            </a:r>
            <a:r>
              <a:rPr lang="zh-CN" altLang="en-US" sz="2800" b="1" dirty="0">
                <a:solidFill>
                  <a:schemeClr val="bg1"/>
                </a:solidFill>
              </a:rPr>
              <a:t>） </a:t>
            </a:r>
            <a:r>
              <a:rPr lang="zh-CN" altLang="en-US" sz="2800" b="1" dirty="0">
                <a:solidFill>
                  <a:srgbClr val="FFFF00"/>
                </a:solidFill>
              </a:rPr>
              <a:t>无向</a:t>
            </a:r>
            <a:r>
              <a:rPr lang="zh-CN" altLang="en-US" sz="2800" b="1" dirty="0">
                <a:solidFill>
                  <a:schemeClr val="bg1"/>
                </a:solidFill>
              </a:rPr>
              <a:t>连接： </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chemeClr val="bg1"/>
                </a:solidFill>
              </a:rPr>
              <a:t> </a:t>
            </a:r>
            <a:endParaRPr lang="en-US" altLang="zh-CN" sz="2800" b="1" dirty="0">
              <a:solidFill>
                <a:schemeClr val="bg1"/>
              </a:solidFill>
            </a:endParaRPr>
          </a:p>
          <a:p>
            <a:r>
              <a:rPr lang="en-US" altLang="zh-CN" sz="2800" b="1" dirty="0">
                <a:solidFill>
                  <a:schemeClr val="bg1"/>
                </a:solidFill>
              </a:rPr>
              <a:t>2</a:t>
            </a:r>
            <a:r>
              <a:rPr lang="zh-CN" altLang="en-US" sz="2800" b="1" dirty="0">
                <a:solidFill>
                  <a:schemeClr val="bg1"/>
                </a:solidFill>
              </a:rPr>
              <a:t>） </a:t>
            </a:r>
            <a:r>
              <a:rPr lang="zh-CN" altLang="en-US" sz="2800" b="1" dirty="0">
                <a:solidFill>
                  <a:srgbClr val="FFFF00"/>
                </a:solidFill>
              </a:rPr>
              <a:t>有向</a:t>
            </a:r>
            <a:r>
              <a:rPr lang="zh-CN" altLang="en-US" sz="2800" b="1" dirty="0">
                <a:solidFill>
                  <a:schemeClr val="bg1"/>
                </a:solidFill>
              </a:rPr>
              <a:t>连接：</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 </a:t>
            </a:r>
            <a:endParaRPr lang="en-US" altLang="zh-CN" sz="2800" b="1" dirty="0">
              <a:solidFill>
                <a:schemeClr val="bg1"/>
              </a:solidFill>
            </a:endParaRPr>
          </a:p>
          <a:p>
            <a:endParaRPr lang="en-US" altLang="zh-CN" sz="2800" b="1" dirty="0">
              <a:solidFill>
                <a:schemeClr val="bg1"/>
              </a:solidFill>
            </a:endParaRPr>
          </a:p>
          <a:p>
            <a:r>
              <a:rPr lang="zh-CN" altLang="en-US" sz="2800" b="1" dirty="0">
                <a:solidFill>
                  <a:schemeClr val="bg1"/>
                </a:solidFill>
              </a:rPr>
              <a:t>系统中可能存在</a:t>
            </a:r>
            <a:r>
              <a:rPr lang="zh-CN" altLang="en-US" sz="2800" b="1" dirty="0">
                <a:solidFill>
                  <a:srgbClr val="FFFF00"/>
                </a:solidFill>
              </a:rPr>
              <a:t>混杂</a:t>
            </a:r>
            <a:r>
              <a:rPr lang="zh-CN" altLang="en-US" sz="2800" b="1" dirty="0">
                <a:solidFill>
                  <a:schemeClr val="bg1"/>
                </a:solidFill>
              </a:rPr>
              <a:t>交互连接类型，可将</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chemeClr val="bg1"/>
                </a:solidFill>
              </a:rPr>
              <a:t> 转换为</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 </a:t>
            </a:r>
            <a:r>
              <a:rPr lang="zh-CN" altLang="en-US" sz="2800" b="1" dirty="0">
                <a:solidFill>
                  <a:schemeClr val="bg1"/>
                </a:solidFill>
              </a:rPr>
              <a:t>与</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&lt;</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 </a:t>
            </a:r>
            <a:endParaRPr lang="en-US" altLang="zh-CN" sz="2800" b="1" dirty="0">
              <a:solidFill>
                <a:schemeClr val="bg1"/>
              </a:solidFill>
            </a:endParaRPr>
          </a:p>
        </p:txBody>
      </p:sp>
      <p:cxnSp>
        <p:nvCxnSpPr>
          <p:cNvPr id="12" name="直接连接符 11"/>
          <p:cNvCxnSpPr/>
          <p:nvPr/>
        </p:nvCxnSpPr>
        <p:spPr>
          <a:xfrm>
            <a:off x="395536" y="1792729"/>
            <a:ext cx="5400600" cy="244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361791"/>
            <a:ext cx="300198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4341380"/>
            <a:ext cx="3326568" cy="186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3035979" y="5867980"/>
            <a:ext cx="646331" cy="369332"/>
          </a:xfrm>
          <a:prstGeom prst="rect">
            <a:avLst/>
          </a:prstGeom>
          <a:noFill/>
        </p:spPr>
        <p:txBody>
          <a:bodyPr wrap="none" rtlCol="0">
            <a:spAutoFit/>
          </a:bodyPr>
          <a:lstStyle/>
          <a:p>
            <a:r>
              <a:rPr lang="zh-CN" altLang="en-US" dirty="0"/>
              <a:t>无向</a:t>
            </a:r>
          </a:p>
        </p:txBody>
      </p:sp>
      <p:sp>
        <p:nvSpPr>
          <p:cNvPr id="10" name="文本框 9"/>
          <p:cNvSpPr txBox="1"/>
          <p:nvPr/>
        </p:nvSpPr>
        <p:spPr>
          <a:xfrm>
            <a:off x="7092280" y="5854390"/>
            <a:ext cx="646331" cy="369332"/>
          </a:xfrm>
          <a:prstGeom prst="rect">
            <a:avLst/>
          </a:prstGeom>
          <a:noFill/>
        </p:spPr>
        <p:txBody>
          <a:bodyPr wrap="none" rtlCol="0">
            <a:spAutoFit/>
          </a:bodyPr>
          <a:lstStyle/>
          <a:p>
            <a:r>
              <a:rPr lang="zh-CN" altLang="en-US" dirty="0"/>
              <a:t>有向</a:t>
            </a:r>
          </a:p>
        </p:txBody>
      </p:sp>
    </p:spTree>
    <p:extLst>
      <p:ext uri="{BB962C8B-B14F-4D97-AF65-F5344CB8AC3E}">
        <p14:creationId xmlns:p14="http://schemas.microsoft.com/office/powerpoint/2010/main" val="14961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98" name="圆角矩形 197"/>
          <p:cNvSpPr/>
          <p:nvPr/>
        </p:nvSpPr>
        <p:spPr>
          <a:xfrm>
            <a:off x="40760" y="2310382"/>
            <a:ext cx="6907504" cy="4547618"/>
          </a:xfrm>
          <a:prstGeom prst="roundRect">
            <a:avLst>
              <a:gd name="adj" fmla="val 3472"/>
            </a:avLst>
          </a:prstGeom>
          <a:ln>
            <a:noFill/>
          </a:ln>
          <a:effectLst/>
        </p:spPr>
        <p:style>
          <a:lnRef idx="1">
            <a:schemeClr val="dk1"/>
          </a:lnRef>
          <a:fillRef idx="1003">
            <a:schemeClr val="dk2"/>
          </a:fillRef>
          <a:effectRef idx="2">
            <a:schemeClr val="dk1"/>
          </a:effectRef>
          <a:fontRef idx="minor">
            <a:schemeClr val="lt1"/>
          </a:fontRef>
        </p:style>
        <p:txBody>
          <a:bodyPr rtlCol="0" anchor="ctr"/>
          <a:lstStyle/>
          <a:p>
            <a:pPr algn="ctr"/>
            <a:endParaRPr lang="zh-CN" altLang="en-US" dirty="0"/>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邻接表与邻接矩阵：</a:t>
            </a:r>
            <a:endParaRPr lang="en-US" altLang="zh-CN" sz="2800" b="1" dirty="0">
              <a:solidFill>
                <a:schemeClr val="bg1"/>
              </a:solidFill>
            </a:endParaRPr>
          </a:p>
        </p:txBody>
      </p:sp>
      <p:sp>
        <p:nvSpPr>
          <p:cNvPr id="4" name="矩形 3"/>
          <p:cNvSpPr/>
          <p:nvPr/>
        </p:nvSpPr>
        <p:spPr>
          <a:xfrm>
            <a:off x="323528" y="1748164"/>
            <a:ext cx="8127779" cy="523220"/>
          </a:xfrm>
          <a:prstGeom prst="rect">
            <a:avLst/>
          </a:prstGeom>
        </p:spPr>
        <p:txBody>
          <a:bodyPr wrap="square">
            <a:spAutoFit/>
          </a:bodyPr>
          <a:lstStyle/>
          <a:p>
            <a:r>
              <a:rPr lang="zh-CN" altLang="en-US" sz="2800" b="1" dirty="0">
                <a:solidFill>
                  <a:srgbClr val="FFFF00"/>
                </a:solidFill>
              </a:rPr>
              <a:t>邻接表：</a:t>
            </a:r>
            <a:endParaRPr lang="en-US" altLang="zh-CN" sz="2800" b="1" dirty="0">
              <a:solidFill>
                <a:srgbClr val="FFFF00"/>
              </a:solidFill>
            </a:endParaRPr>
          </a:p>
        </p:txBody>
      </p:sp>
      <p:cxnSp>
        <p:nvCxnSpPr>
          <p:cNvPr id="12" name="直接连接符 11"/>
          <p:cNvCxnSpPr/>
          <p:nvPr/>
        </p:nvCxnSpPr>
        <p:spPr>
          <a:xfrm>
            <a:off x="395536" y="1582327"/>
            <a:ext cx="5400600" cy="244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1" y="4731322"/>
            <a:ext cx="3326568" cy="186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图片 193"/>
          <p:cNvPicPr>
            <a:picLocks noChangeAspect="1"/>
          </p:cNvPicPr>
          <p:nvPr/>
        </p:nvPicPr>
        <p:blipFill rotWithShape="1">
          <a:blip r:embed="rId4"/>
          <a:srcRect t="3150" b="3594"/>
          <a:stretch/>
        </p:blipFill>
        <p:spPr>
          <a:xfrm>
            <a:off x="3966753" y="2429678"/>
            <a:ext cx="2738443" cy="1872209"/>
          </a:xfrm>
          <a:prstGeom prst="rect">
            <a:avLst/>
          </a:prstGeom>
        </p:spPr>
      </p:pic>
      <p:pic>
        <p:nvPicPr>
          <p:cNvPr id="195" name="图片 194"/>
          <p:cNvPicPr>
            <a:picLocks noChangeAspect="1"/>
          </p:cNvPicPr>
          <p:nvPr/>
        </p:nvPicPr>
        <p:blipFill rotWithShape="1">
          <a:blip r:embed="rId5"/>
          <a:srcRect t="1489" b="1496"/>
          <a:stretch/>
        </p:blipFill>
        <p:spPr>
          <a:xfrm>
            <a:off x="4094081" y="4716354"/>
            <a:ext cx="2611115" cy="1944216"/>
          </a:xfrm>
          <a:prstGeom prst="rect">
            <a:avLst/>
          </a:prstGeom>
        </p:spPr>
      </p:pic>
      <p:cxnSp>
        <p:nvCxnSpPr>
          <p:cNvPr id="196" name="直接连接符 195"/>
          <p:cNvCxnSpPr/>
          <p:nvPr/>
        </p:nvCxnSpPr>
        <p:spPr>
          <a:xfrm>
            <a:off x="177373" y="4509120"/>
            <a:ext cx="6554867"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圆角矩形 198"/>
          <p:cNvSpPr/>
          <p:nvPr/>
        </p:nvSpPr>
        <p:spPr>
          <a:xfrm>
            <a:off x="6846855" y="2310382"/>
            <a:ext cx="2218600" cy="4547618"/>
          </a:xfrm>
          <a:prstGeom prst="roundRect">
            <a:avLst>
              <a:gd name="adj" fmla="val 3472"/>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400" b="1" dirty="0"/>
              <a:t>由数组与链表表示：</a:t>
            </a:r>
            <a:endParaRPr lang="en-US" altLang="zh-CN" sz="2400" b="1" dirty="0"/>
          </a:p>
          <a:p>
            <a:r>
              <a:rPr lang="en-US" altLang="zh-CN" sz="2000" b="1" dirty="0"/>
              <a:t> - </a:t>
            </a:r>
            <a:r>
              <a:rPr lang="zh-CN" altLang="en-US" sz="2000" b="1" dirty="0"/>
              <a:t>数组表示节点</a:t>
            </a:r>
            <a:endParaRPr lang="en-US" altLang="zh-CN" sz="2000" b="1" dirty="0"/>
          </a:p>
          <a:p>
            <a:r>
              <a:rPr lang="en-US" altLang="zh-CN" sz="2000" b="1" dirty="0"/>
              <a:t> - </a:t>
            </a:r>
            <a:r>
              <a:rPr lang="zh-CN" altLang="en-US" sz="2000" b="1" dirty="0"/>
              <a:t>链表表示边</a:t>
            </a:r>
            <a:endParaRPr lang="en-US" altLang="zh-CN" sz="2000" b="1" dirty="0"/>
          </a:p>
          <a:p>
            <a:pPr algn="ctr"/>
            <a:endParaRPr lang="en-US" altLang="zh-CN" sz="2400" b="1" dirty="0"/>
          </a:p>
          <a:p>
            <a:pPr algn="ctr"/>
            <a:endParaRPr lang="en-US" altLang="zh-CN" sz="2400" b="1" dirty="0"/>
          </a:p>
          <a:p>
            <a:r>
              <a:rPr lang="zh-CN" altLang="en-US" sz="2400" b="1" dirty="0"/>
              <a:t>空间复杂度为</a:t>
            </a:r>
            <a:endParaRPr lang="en-US" altLang="zh-CN" sz="2400" b="1" dirty="0"/>
          </a:p>
          <a:p>
            <a:r>
              <a:rPr lang="en-US" altLang="zh-CN" sz="2400" b="1" i="1" dirty="0"/>
              <a:t>O</a:t>
            </a:r>
            <a:r>
              <a:rPr lang="en-US" altLang="zh-CN" sz="2400" b="1" dirty="0"/>
              <a:t>(</a:t>
            </a:r>
            <a:r>
              <a:rPr lang="en-US" altLang="zh-CN" sz="2400" b="1" i="1" dirty="0" err="1"/>
              <a:t>n</a:t>
            </a:r>
            <a:r>
              <a:rPr lang="en-US" altLang="zh-CN" sz="2400" b="1" dirty="0" err="1"/>
              <a:t>+</a:t>
            </a:r>
            <a:r>
              <a:rPr lang="en-US" altLang="zh-CN" sz="2400" b="1" i="1" dirty="0" err="1"/>
              <a:t>m</a:t>
            </a:r>
            <a:r>
              <a:rPr lang="en-US" altLang="zh-CN" sz="2400" b="1" dirty="0"/>
              <a:t>)</a:t>
            </a:r>
          </a:p>
          <a:p>
            <a:endParaRPr lang="en-US" altLang="zh-CN" sz="700" b="1" dirty="0"/>
          </a:p>
          <a:p>
            <a:r>
              <a:rPr lang="en-US" altLang="zh-CN" sz="2000" b="1" i="1" dirty="0"/>
              <a:t>n</a:t>
            </a:r>
            <a:r>
              <a:rPr lang="zh-CN" altLang="en-US" b="1" dirty="0"/>
              <a:t>为智能体数量，</a:t>
            </a:r>
            <a:endParaRPr lang="en-US" altLang="zh-CN" b="1" dirty="0"/>
          </a:p>
          <a:p>
            <a:r>
              <a:rPr lang="en-US" altLang="zh-CN" b="1" i="1" dirty="0"/>
              <a:t>m</a:t>
            </a:r>
            <a:r>
              <a:rPr lang="zh-CN" altLang="en-US" b="1" dirty="0"/>
              <a:t>为连接数量</a:t>
            </a:r>
          </a:p>
        </p:txBody>
      </p:sp>
      <p:sp>
        <p:nvSpPr>
          <p:cNvPr id="15" name="文本框 14"/>
          <p:cNvSpPr txBox="1"/>
          <p:nvPr/>
        </p:nvSpPr>
        <p:spPr>
          <a:xfrm>
            <a:off x="2339752" y="6230668"/>
            <a:ext cx="646331" cy="369332"/>
          </a:xfrm>
          <a:prstGeom prst="rect">
            <a:avLst/>
          </a:prstGeom>
          <a:noFill/>
        </p:spPr>
        <p:txBody>
          <a:bodyPr wrap="none" rtlCol="0">
            <a:spAutoFit/>
          </a:bodyPr>
          <a:lstStyle/>
          <a:p>
            <a:r>
              <a:rPr lang="zh-CN" altLang="en-US" dirty="0"/>
              <a:t>有向</a:t>
            </a:r>
          </a:p>
        </p:txBody>
      </p:sp>
      <p:pic>
        <p:nvPicPr>
          <p:cNvPr id="7" name="图片 6"/>
          <p:cNvPicPr>
            <a:picLocks noChangeAspect="1"/>
          </p:cNvPicPr>
          <p:nvPr/>
        </p:nvPicPr>
        <p:blipFill>
          <a:blip r:embed="rId6"/>
          <a:stretch>
            <a:fillRect/>
          </a:stretch>
        </p:blipFill>
        <p:spPr>
          <a:xfrm>
            <a:off x="266257" y="2441669"/>
            <a:ext cx="3286125" cy="1885950"/>
          </a:xfrm>
          <a:prstGeom prst="rect">
            <a:avLst/>
          </a:prstGeom>
        </p:spPr>
      </p:pic>
      <p:sp>
        <p:nvSpPr>
          <p:cNvPr id="2" name="文本框 1"/>
          <p:cNvSpPr txBox="1"/>
          <p:nvPr/>
        </p:nvSpPr>
        <p:spPr>
          <a:xfrm>
            <a:off x="2873044" y="3922769"/>
            <a:ext cx="646331" cy="369332"/>
          </a:xfrm>
          <a:prstGeom prst="rect">
            <a:avLst/>
          </a:prstGeom>
          <a:noFill/>
        </p:spPr>
        <p:txBody>
          <a:bodyPr wrap="none" rtlCol="0">
            <a:spAutoFit/>
          </a:bodyPr>
          <a:lstStyle/>
          <a:p>
            <a:r>
              <a:rPr lang="zh-CN" altLang="en-US" dirty="0"/>
              <a:t>无向</a:t>
            </a:r>
          </a:p>
        </p:txBody>
      </p:sp>
    </p:spTree>
    <p:extLst>
      <p:ext uri="{BB962C8B-B14F-4D97-AF65-F5344CB8AC3E}">
        <p14:creationId xmlns:p14="http://schemas.microsoft.com/office/powerpoint/2010/main" val="1368011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98" name="圆角矩形 197"/>
          <p:cNvSpPr/>
          <p:nvPr/>
        </p:nvSpPr>
        <p:spPr>
          <a:xfrm>
            <a:off x="40760" y="2310382"/>
            <a:ext cx="6907504" cy="4547618"/>
          </a:xfrm>
          <a:prstGeom prst="roundRect">
            <a:avLst>
              <a:gd name="adj" fmla="val 3472"/>
            </a:avLst>
          </a:prstGeom>
          <a:ln>
            <a:noFill/>
          </a:ln>
          <a:effectLst/>
        </p:spPr>
        <p:style>
          <a:lnRef idx="1">
            <a:schemeClr val="dk1"/>
          </a:lnRef>
          <a:fillRef idx="1003">
            <a:schemeClr val="dk2"/>
          </a:fillRef>
          <a:effectRef idx="2">
            <a:schemeClr val="dk1"/>
          </a:effectRef>
          <a:fontRef idx="minor">
            <a:schemeClr val="lt1"/>
          </a:fontRef>
        </p:style>
        <p:txBody>
          <a:bodyPr rtlCol="0" anchor="ctr"/>
          <a:lstStyle/>
          <a:p>
            <a:pPr algn="ctr"/>
            <a:endParaRPr lang="zh-CN" altLang="en-US" dirty="0"/>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邻接表与邻接矩阵：</a:t>
            </a:r>
            <a:endParaRPr lang="en-US" altLang="zh-CN" sz="2800" b="1" dirty="0">
              <a:solidFill>
                <a:schemeClr val="bg1"/>
              </a:solidFill>
            </a:endParaRPr>
          </a:p>
        </p:txBody>
      </p:sp>
      <p:sp>
        <p:nvSpPr>
          <p:cNvPr id="4" name="矩形 3"/>
          <p:cNvSpPr/>
          <p:nvPr/>
        </p:nvSpPr>
        <p:spPr>
          <a:xfrm>
            <a:off x="323528" y="1748164"/>
            <a:ext cx="8127779" cy="523220"/>
          </a:xfrm>
          <a:prstGeom prst="rect">
            <a:avLst/>
          </a:prstGeom>
        </p:spPr>
        <p:txBody>
          <a:bodyPr wrap="square">
            <a:spAutoFit/>
          </a:bodyPr>
          <a:lstStyle/>
          <a:p>
            <a:r>
              <a:rPr lang="zh-CN" altLang="en-US" sz="2800" b="1" dirty="0">
                <a:solidFill>
                  <a:srgbClr val="FFFF00"/>
                </a:solidFill>
              </a:rPr>
              <a:t>邻接矩阵：</a:t>
            </a:r>
            <a:endParaRPr lang="en-US" altLang="zh-CN" sz="2800" b="1" dirty="0">
              <a:solidFill>
                <a:srgbClr val="FFFF00"/>
              </a:solidFill>
            </a:endParaRPr>
          </a:p>
        </p:txBody>
      </p:sp>
      <p:cxnSp>
        <p:nvCxnSpPr>
          <p:cNvPr id="12" name="直接连接符 11"/>
          <p:cNvCxnSpPr/>
          <p:nvPr/>
        </p:nvCxnSpPr>
        <p:spPr>
          <a:xfrm>
            <a:off x="395536" y="1582327"/>
            <a:ext cx="5400600" cy="244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1" y="4731322"/>
            <a:ext cx="3326568" cy="186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6" name="直接连接符 195"/>
          <p:cNvCxnSpPr/>
          <p:nvPr/>
        </p:nvCxnSpPr>
        <p:spPr>
          <a:xfrm>
            <a:off x="177373" y="4509120"/>
            <a:ext cx="6554867"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图片 1"/>
          <p:cNvPicPr>
            <a:picLocks noChangeAspect="1"/>
          </p:cNvPicPr>
          <p:nvPr/>
        </p:nvPicPr>
        <p:blipFill>
          <a:blip r:embed="rId4"/>
          <a:stretch>
            <a:fillRect/>
          </a:stretch>
        </p:blipFill>
        <p:spPr>
          <a:xfrm>
            <a:off x="4283968" y="2400061"/>
            <a:ext cx="2193155" cy="2082110"/>
          </a:xfrm>
          <a:prstGeom prst="rect">
            <a:avLst/>
          </a:prstGeom>
        </p:spPr>
      </p:pic>
      <p:pic>
        <p:nvPicPr>
          <p:cNvPr id="3" name="图片 2"/>
          <p:cNvPicPr>
            <a:picLocks noChangeAspect="1"/>
          </p:cNvPicPr>
          <p:nvPr/>
        </p:nvPicPr>
        <p:blipFill>
          <a:blip r:embed="rId5"/>
          <a:stretch>
            <a:fillRect/>
          </a:stretch>
        </p:blipFill>
        <p:spPr>
          <a:xfrm>
            <a:off x="4283968" y="4602367"/>
            <a:ext cx="2217536" cy="2105492"/>
          </a:xfrm>
          <a:prstGeom prst="rect">
            <a:avLst/>
          </a:prstGeom>
        </p:spPr>
      </p:pic>
      <p:sp>
        <p:nvSpPr>
          <p:cNvPr id="17" name="圆角矩形 16"/>
          <p:cNvSpPr/>
          <p:nvPr/>
        </p:nvSpPr>
        <p:spPr>
          <a:xfrm>
            <a:off x="6620877" y="2330570"/>
            <a:ext cx="2505767" cy="4527430"/>
          </a:xfrm>
          <a:prstGeom prst="roundRect">
            <a:avLst>
              <a:gd name="adj" fmla="val 3472"/>
            </a:avLst>
          </a:prstGeom>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en-US" altLang="zh-CN" sz="2400" b="1" dirty="0"/>
          </a:p>
          <a:p>
            <a:r>
              <a:rPr lang="zh-CN" altLang="en-US" sz="2400" b="1" dirty="0"/>
              <a:t>由二维数组表示</a:t>
            </a:r>
            <a:endParaRPr lang="en-US" altLang="zh-CN" sz="2400" b="1" dirty="0"/>
          </a:p>
          <a:p>
            <a:endParaRPr lang="en-US" altLang="zh-CN" sz="2400" b="1" dirty="0"/>
          </a:p>
          <a:p>
            <a:r>
              <a:rPr lang="en-US" altLang="zh-CN" sz="2000" b="1" dirty="0"/>
              <a:t> </a:t>
            </a:r>
          </a:p>
          <a:p>
            <a:r>
              <a:rPr lang="zh-CN" altLang="en-US" sz="2400" b="1" dirty="0"/>
              <a:t>空间复杂度为</a:t>
            </a:r>
            <a:endParaRPr lang="en-US" altLang="zh-CN" sz="2400" b="1" dirty="0"/>
          </a:p>
          <a:p>
            <a:r>
              <a:rPr lang="en-US" altLang="zh-CN" sz="2400" b="1" i="1" dirty="0"/>
              <a:t>O</a:t>
            </a:r>
            <a:r>
              <a:rPr lang="en-US" altLang="zh-CN" sz="2400" b="1" dirty="0"/>
              <a:t>(</a:t>
            </a:r>
            <a:r>
              <a:rPr lang="en-US" altLang="zh-CN" sz="2400" b="1" i="1" dirty="0"/>
              <a:t>n</a:t>
            </a:r>
            <a:r>
              <a:rPr lang="en-US" altLang="zh-CN" sz="2400" b="1" i="1" baseline="30000" dirty="0"/>
              <a:t>2</a:t>
            </a:r>
            <a:r>
              <a:rPr lang="en-US" altLang="zh-CN" sz="2400" b="1" dirty="0"/>
              <a:t>)</a:t>
            </a:r>
          </a:p>
          <a:p>
            <a:endParaRPr lang="en-US" altLang="zh-CN" sz="1200" b="1" dirty="0"/>
          </a:p>
          <a:p>
            <a:r>
              <a:rPr lang="en-US" altLang="zh-CN" sz="2000" b="1" i="1" dirty="0">
                <a:solidFill>
                  <a:prstClr val="black"/>
                </a:solidFill>
              </a:rPr>
              <a:t>n</a:t>
            </a:r>
            <a:r>
              <a:rPr lang="zh-CN" altLang="en-US" b="1" dirty="0">
                <a:solidFill>
                  <a:prstClr val="black"/>
                </a:solidFill>
              </a:rPr>
              <a:t>为智能体数量</a:t>
            </a:r>
            <a:endParaRPr lang="zh-CN" altLang="en-US" sz="2400" b="1" dirty="0"/>
          </a:p>
        </p:txBody>
      </p:sp>
      <p:sp>
        <p:nvSpPr>
          <p:cNvPr id="16" name="文本框 15"/>
          <p:cNvSpPr txBox="1"/>
          <p:nvPr/>
        </p:nvSpPr>
        <p:spPr>
          <a:xfrm>
            <a:off x="2339752" y="6230668"/>
            <a:ext cx="646331" cy="369332"/>
          </a:xfrm>
          <a:prstGeom prst="rect">
            <a:avLst/>
          </a:prstGeom>
          <a:noFill/>
        </p:spPr>
        <p:txBody>
          <a:bodyPr wrap="none" rtlCol="0">
            <a:spAutoFit/>
          </a:bodyPr>
          <a:lstStyle/>
          <a:p>
            <a:r>
              <a:rPr lang="zh-CN" altLang="en-US" dirty="0"/>
              <a:t>有向</a:t>
            </a:r>
          </a:p>
        </p:txBody>
      </p:sp>
      <p:pic>
        <p:nvPicPr>
          <p:cNvPr id="18" name="图片 17"/>
          <p:cNvPicPr>
            <a:picLocks noChangeAspect="1"/>
          </p:cNvPicPr>
          <p:nvPr/>
        </p:nvPicPr>
        <p:blipFill>
          <a:blip r:embed="rId6"/>
          <a:stretch>
            <a:fillRect/>
          </a:stretch>
        </p:blipFill>
        <p:spPr>
          <a:xfrm>
            <a:off x="266257" y="2441669"/>
            <a:ext cx="3286125" cy="1885950"/>
          </a:xfrm>
          <a:prstGeom prst="rect">
            <a:avLst/>
          </a:prstGeom>
        </p:spPr>
      </p:pic>
      <p:sp>
        <p:nvSpPr>
          <p:cNvPr id="19" name="文本框 18"/>
          <p:cNvSpPr txBox="1"/>
          <p:nvPr/>
        </p:nvSpPr>
        <p:spPr>
          <a:xfrm>
            <a:off x="2873044" y="3922769"/>
            <a:ext cx="646331" cy="369332"/>
          </a:xfrm>
          <a:prstGeom prst="rect">
            <a:avLst/>
          </a:prstGeom>
          <a:noFill/>
        </p:spPr>
        <p:txBody>
          <a:bodyPr wrap="none" rtlCol="0">
            <a:spAutoFit/>
          </a:bodyPr>
          <a:lstStyle/>
          <a:p>
            <a:r>
              <a:rPr lang="zh-CN" altLang="en-US" dirty="0"/>
              <a:t>无向</a:t>
            </a:r>
          </a:p>
        </p:txBody>
      </p:sp>
    </p:spTree>
    <p:extLst>
      <p:ext uri="{BB962C8B-B14F-4D97-AF65-F5344CB8AC3E}">
        <p14:creationId xmlns:p14="http://schemas.microsoft.com/office/powerpoint/2010/main" val="17440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邻接表</a:t>
            </a:r>
            <a:r>
              <a:rPr lang="en-US" altLang="zh-CN" sz="2800" b="1" dirty="0">
                <a:solidFill>
                  <a:schemeClr val="bg1"/>
                </a:solidFill>
              </a:rPr>
              <a:t>or</a:t>
            </a:r>
            <a:r>
              <a:rPr lang="zh-CN" altLang="en-US" sz="2800" b="1" dirty="0">
                <a:solidFill>
                  <a:schemeClr val="bg1"/>
                </a:solidFill>
              </a:rPr>
              <a:t>邻接矩阵？</a:t>
            </a:r>
            <a:endParaRPr lang="en-US" altLang="zh-CN" sz="2800" b="1" dirty="0">
              <a:solidFill>
                <a:schemeClr val="bg1"/>
              </a:solidFill>
            </a:endParaRPr>
          </a:p>
        </p:txBody>
      </p:sp>
      <p:cxnSp>
        <p:nvCxnSpPr>
          <p:cNvPr id="12" name="直接连接符 11"/>
          <p:cNvCxnSpPr/>
          <p:nvPr/>
        </p:nvCxnSpPr>
        <p:spPr>
          <a:xfrm>
            <a:off x="395536" y="1582327"/>
            <a:ext cx="5400600" cy="244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2627784" y="1957710"/>
            <a:ext cx="5904656" cy="4626741"/>
          </a:xfrm>
          <a:prstGeom prst="rect">
            <a:avLst/>
          </a:prstGeom>
        </p:spPr>
      </p:pic>
    </p:spTree>
    <p:extLst>
      <p:ext uri="{BB962C8B-B14F-4D97-AF65-F5344CB8AC3E}">
        <p14:creationId xmlns:p14="http://schemas.microsoft.com/office/powerpoint/2010/main" val="314620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交互结构的图表示</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邻接表与邻接矩阵</a:t>
            </a:r>
            <a:endParaRPr lang="en-US" altLang="zh-CN" sz="2800" b="1" dirty="0">
              <a:solidFill>
                <a:schemeClr val="bg1"/>
              </a:solidFill>
            </a:endParaRPr>
          </a:p>
        </p:txBody>
      </p:sp>
      <p:sp>
        <p:nvSpPr>
          <p:cNvPr id="4" name="矩形 3"/>
          <p:cNvSpPr/>
          <p:nvPr/>
        </p:nvSpPr>
        <p:spPr>
          <a:xfrm>
            <a:off x="323528" y="1748164"/>
            <a:ext cx="8712968" cy="3477875"/>
          </a:xfrm>
          <a:prstGeom prst="rect">
            <a:avLst/>
          </a:prstGeom>
        </p:spPr>
        <p:txBody>
          <a:bodyPr wrap="square">
            <a:spAutoFit/>
          </a:bodyPr>
          <a:lstStyle/>
          <a:p>
            <a:r>
              <a:rPr lang="zh-CN" altLang="en-US" sz="2800" b="1" dirty="0">
                <a:solidFill>
                  <a:srgbClr val="FFFF00"/>
                </a:solidFill>
              </a:rPr>
              <a:t>对比：</a:t>
            </a:r>
            <a:endParaRPr lang="en-US" altLang="zh-CN" sz="2800" b="1" dirty="0">
              <a:solidFill>
                <a:srgbClr val="FFFF00"/>
              </a:solidFill>
            </a:endParaRPr>
          </a:p>
          <a:p>
            <a:endParaRPr lang="en-US" altLang="zh-CN" sz="2800" b="1" dirty="0">
              <a:solidFill>
                <a:srgbClr val="FFFF00"/>
              </a:solidFill>
            </a:endParaRPr>
          </a:p>
          <a:p>
            <a:pPr marL="457200" indent="-457200">
              <a:buFont typeface="Wingdings" panose="05000000000000000000" pitchFamily="2" charset="2"/>
              <a:buChar char="l"/>
            </a:pPr>
            <a:r>
              <a:rPr lang="zh-CN" altLang="en-US" sz="2800" b="1" dirty="0">
                <a:solidFill>
                  <a:schemeClr val="bg1"/>
                </a:solidFill>
              </a:rPr>
              <a:t>邻接表</a:t>
            </a:r>
            <a:r>
              <a:rPr lang="en-US" altLang="zh-CN" sz="2800" b="1" dirty="0">
                <a:solidFill>
                  <a:schemeClr val="bg1"/>
                </a:solidFill>
              </a:rPr>
              <a:t>-</a:t>
            </a:r>
            <a:r>
              <a:rPr lang="zh-CN" altLang="en-US" sz="2800" b="1" dirty="0">
                <a:solidFill>
                  <a:schemeClr val="bg1"/>
                </a:solidFill>
              </a:rPr>
              <a:t>稀疏图（</a:t>
            </a:r>
            <a:r>
              <a:rPr lang="en-US" altLang="zh-CN" sz="2800" b="1" i="1" dirty="0">
                <a:solidFill>
                  <a:schemeClr val="bg1"/>
                </a:solidFill>
              </a:rPr>
              <a:t>m </a:t>
            </a:r>
            <a:r>
              <a:rPr lang="en-US" altLang="zh-CN" sz="2800" b="1" dirty="0">
                <a:solidFill>
                  <a:schemeClr val="bg1"/>
                </a:solidFill>
              </a:rPr>
              <a:t>&lt;&lt; </a:t>
            </a:r>
            <a:r>
              <a:rPr lang="en-US" altLang="zh-CN" sz="2800" b="1" i="1" dirty="0">
                <a:solidFill>
                  <a:schemeClr val="bg1"/>
                </a:solidFill>
              </a:rPr>
              <a:t>n</a:t>
            </a:r>
            <a:r>
              <a:rPr lang="en-US" altLang="zh-CN" sz="2800" b="1" i="1" baseline="30000" dirty="0">
                <a:solidFill>
                  <a:schemeClr val="bg1"/>
                </a:solidFill>
              </a:rPr>
              <a:t>2</a:t>
            </a:r>
            <a:r>
              <a:rPr lang="zh-CN" altLang="en-US" sz="2800" b="1" dirty="0">
                <a:solidFill>
                  <a:schemeClr val="bg1"/>
                </a:solidFill>
              </a:rPr>
              <a:t>），邻接矩阵</a:t>
            </a:r>
            <a:r>
              <a:rPr lang="en-US" altLang="zh-CN" sz="2800" b="1" dirty="0">
                <a:solidFill>
                  <a:schemeClr val="bg1"/>
                </a:solidFill>
              </a:rPr>
              <a:t>-</a:t>
            </a:r>
            <a:r>
              <a:rPr lang="zh-CN" altLang="en-US" sz="2800" b="1" dirty="0">
                <a:solidFill>
                  <a:schemeClr val="bg1"/>
                </a:solidFill>
              </a:rPr>
              <a:t>稠密图</a:t>
            </a:r>
            <a:endParaRPr lang="en-US" altLang="zh-CN" sz="2800" b="1" dirty="0">
              <a:solidFill>
                <a:schemeClr val="bg1"/>
              </a:solidFill>
            </a:endParaRPr>
          </a:p>
          <a:p>
            <a:r>
              <a:rPr lang="en-US" altLang="zh-CN" sz="2400" b="1" dirty="0">
                <a:solidFill>
                  <a:schemeClr val="bg1"/>
                </a:solidFill>
              </a:rPr>
              <a:t>      </a:t>
            </a:r>
            <a:r>
              <a:rPr lang="zh-CN" altLang="en-US" sz="2400" b="1" i="1" dirty="0">
                <a:solidFill>
                  <a:srgbClr val="FFFF00"/>
                </a:solidFill>
              </a:rPr>
              <a:t>大规模多智能体系统交互结构通常使用邻接表</a:t>
            </a:r>
            <a:endParaRPr lang="en-US" altLang="zh-CN" sz="2400" b="1" i="1" dirty="0">
              <a:solidFill>
                <a:srgbClr val="FFFF00"/>
              </a:solidFill>
            </a:endParaRPr>
          </a:p>
          <a:p>
            <a:endParaRPr lang="en-US" altLang="zh-CN" sz="2800" b="1" dirty="0">
              <a:solidFill>
                <a:schemeClr val="bg1"/>
              </a:solidFill>
            </a:endParaRPr>
          </a:p>
          <a:p>
            <a:pPr marL="457200" indent="-457200">
              <a:buFont typeface="Wingdings" panose="05000000000000000000" pitchFamily="2" charset="2"/>
              <a:buChar char="l"/>
            </a:pPr>
            <a:r>
              <a:rPr lang="zh-CN" altLang="en-US" sz="2800" b="1" dirty="0">
                <a:solidFill>
                  <a:schemeClr val="bg1"/>
                </a:solidFill>
              </a:rPr>
              <a:t>多智能体系统算法中，常需要访问特定节点的直接邻居，并修改系统交互结构：</a:t>
            </a:r>
            <a:endParaRPr lang="en-US" altLang="zh-CN" sz="2800" b="1" dirty="0">
              <a:solidFill>
                <a:schemeClr val="bg1"/>
              </a:solidFill>
            </a:endParaRPr>
          </a:p>
          <a:p>
            <a:r>
              <a:rPr lang="zh-CN" altLang="en-US" sz="2400" b="1" i="1" dirty="0">
                <a:solidFill>
                  <a:srgbClr val="FFFF00"/>
                </a:solidFill>
              </a:rPr>
              <a:t>      小规模情况下使用邻接矩阵更为方便</a:t>
            </a:r>
            <a:endParaRPr lang="en-US" altLang="zh-CN" sz="2400" b="1" dirty="0">
              <a:solidFill>
                <a:schemeClr val="bg1"/>
              </a:solidFill>
            </a:endParaRPr>
          </a:p>
        </p:txBody>
      </p:sp>
      <p:cxnSp>
        <p:nvCxnSpPr>
          <p:cNvPr id="12" name="直接连接符 11"/>
          <p:cNvCxnSpPr/>
          <p:nvPr/>
        </p:nvCxnSpPr>
        <p:spPr>
          <a:xfrm>
            <a:off x="395536" y="1582327"/>
            <a:ext cx="5400600" cy="244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6977" y="5645578"/>
            <a:ext cx="792088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CN" altLang="en-US" sz="2800" b="1" dirty="0">
                <a:solidFill>
                  <a:schemeClr val="bg1"/>
                </a:solidFill>
              </a:rPr>
              <a:t>依多智能体系统交互结构的实际情况来进行选用</a:t>
            </a:r>
            <a:endParaRPr lang="en-US" altLang="zh-CN" sz="2800" b="1" dirty="0">
              <a:solidFill>
                <a:schemeClr val="bg1"/>
              </a:solidFill>
            </a:endParaRPr>
          </a:p>
        </p:txBody>
      </p:sp>
    </p:spTree>
    <p:extLst>
      <p:ext uri="{BB962C8B-B14F-4D97-AF65-F5344CB8AC3E}">
        <p14:creationId xmlns:p14="http://schemas.microsoft.com/office/powerpoint/2010/main" val="191493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512168"/>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068960"/>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交互结构的度量指标</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800" b="1" dirty="0">
                <a:latin typeface="Bell MT" panose="02020503060305020303" pitchFamily="18" charset="0"/>
                <a:ea typeface="华文隶书" panose="02010800040101010101" pitchFamily="2" charset="-122"/>
              </a:rPr>
              <a:t>2</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7956376" y="2312876"/>
            <a:ext cx="936104" cy="936104"/>
          </a:xfrm>
          <a:prstGeom prst="ellipse">
            <a:avLst/>
          </a:prstGeom>
        </p:spPr>
      </p:pic>
    </p:spTree>
    <p:extLst>
      <p:ext uri="{BB962C8B-B14F-4D97-AF65-F5344CB8AC3E}">
        <p14:creationId xmlns:p14="http://schemas.microsoft.com/office/powerpoint/2010/main" val="4147645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度（</a:t>
            </a:r>
            <a:r>
              <a:rPr lang="en-US" altLang="zh-CN" sz="3200" b="1" dirty="0">
                <a:solidFill>
                  <a:schemeClr val="bg1"/>
                </a:solidFill>
                <a:latin typeface="微软雅黑" panose="020B0503020204020204" pitchFamily="34" charset="-122"/>
                <a:ea typeface="微软雅黑" panose="020B0503020204020204" pitchFamily="34" charset="-122"/>
              </a:rPr>
              <a:t>degree</a:t>
            </a:r>
            <a:r>
              <a:rPr lang="zh-CN" altLang="en-US" sz="3200" b="1" dirty="0">
                <a:solidFill>
                  <a:schemeClr val="bg1"/>
                </a:solidFill>
                <a:latin typeface="微软雅黑" panose="020B0503020204020204" pitchFamily="34" charset="-122"/>
                <a:ea typeface="微软雅黑" panose="020B0503020204020204" pitchFamily="34" charset="-122"/>
              </a:rPr>
              <a:t>）</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度（</a:t>
            </a:r>
            <a:r>
              <a:rPr lang="en-US" altLang="zh-CN" sz="2800" b="1" i="1" dirty="0">
                <a:solidFill>
                  <a:schemeClr val="bg1"/>
                </a:solidFill>
              </a:rPr>
              <a:t>k</a:t>
            </a:r>
            <a:r>
              <a:rPr lang="zh-CN" altLang="en-US" sz="2800" b="1" dirty="0">
                <a:solidFill>
                  <a:schemeClr val="bg1"/>
                </a:solidFill>
              </a:rPr>
              <a:t>）：节点连接的边数</a:t>
            </a:r>
            <a:endParaRPr lang="en-US" altLang="zh-CN" sz="2800" b="1" dirty="0">
              <a:solidFill>
                <a:schemeClr val="bg1"/>
              </a:solidFill>
            </a:endParaRPr>
          </a:p>
        </p:txBody>
      </p:sp>
      <p:cxnSp>
        <p:nvCxnSpPr>
          <p:cNvPr id="12" name="直接连接符 11"/>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0443" y="1690683"/>
            <a:ext cx="2863405" cy="1261884"/>
          </a:xfrm>
          <a:prstGeom prst="rect">
            <a:avLst/>
          </a:prstGeom>
        </p:spPr>
        <p:txBody>
          <a:bodyPr wrap="square">
            <a:spAutoFit/>
          </a:bodyPr>
          <a:lstStyle/>
          <a:p>
            <a:r>
              <a:rPr lang="zh-CN" altLang="en-US" sz="2800" b="1" dirty="0">
                <a:solidFill>
                  <a:schemeClr val="bg1"/>
                </a:solidFill>
              </a:rPr>
              <a:t>无向图</a:t>
            </a:r>
            <a:endParaRPr lang="en-US" altLang="zh-CN" sz="2800" b="1" dirty="0">
              <a:solidFill>
                <a:schemeClr val="bg1"/>
              </a:solidFill>
            </a:endParaRPr>
          </a:p>
          <a:p>
            <a:pPr marL="342900" indent="-342900">
              <a:buFont typeface="Wingdings" panose="05000000000000000000" pitchFamily="2" charset="2"/>
              <a:buChar char="l"/>
            </a:pPr>
            <a:r>
              <a:rPr lang="zh-CN" altLang="en-US" sz="2400" dirty="0">
                <a:solidFill>
                  <a:schemeClr val="bg1"/>
                </a:solidFill>
              </a:rPr>
              <a:t>度：与节点相连接的边数</a:t>
            </a:r>
            <a:endParaRPr lang="en-US" altLang="zh-CN" sz="2400" dirty="0">
              <a:solidFill>
                <a:schemeClr val="bg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827983"/>
            <a:ext cx="300198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574883"/>
            <a:ext cx="3326568" cy="186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344669" y="4149080"/>
            <a:ext cx="3075203" cy="2369880"/>
          </a:xfrm>
          <a:prstGeom prst="rect">
            <a:avLst/>
          </a:prstGeom>
        </p:spPr>
        <p:txBody>
          <a:bodyPr wrap="square">
            <a:spAutoFit/>
          </a:bodyPr>
          <a:lstStyle/>
          <a:p>
            <a:r>
              <a:rPr lang="zh-CN" altLang="en-US" sz="2800" b="1" dirty="0">
                <a:solidFill>
                  <a:schemeClr val="bg1"/>
                </a:solidFill>
              </a:rPr>
              <a:t>有向图</a:t>
            </a:r>
            <a:endParaRPr lang="en-US" altLang="zh-CN" sz="2800" b="1" dirty="0">
              <a:solidFill>
                <a:schemeClr val="bg1"/>
              </a:solidFill>
            </a:endParaRPr>
          </a:p>
          <a:p>
            <a:pPr marL="342900" indent="-342900">
              <a:buFont typeface="Wingdings" panose="05000000000000000000" pitchFamily="2" charset="2"/>
              <a:buChar char="l"/>
            </a:pPr>
            <a:r>
              <a:rPr lang="zh-CN" altLang="en-US" sz="2400" dirty="0">
                <a:solidFill>
                  <a:schemeClr val="bg1"/>
                </a:solidFill>
              </a:rPr>
              <a:t>度</a:t>
            </a:r>
            <a:r>
              <a:rPr lang="en-US" altLang="zh-CN" sz="2400" dirty="0">
                <a:solidFill>
                  <a:schemeClr val="bg1"/>
                </a:solidFill>
              </a:rPr>
              <a:t>=</a:t>
            </a:r>
            <a:r>
              <a:rPr lang="zh-CN" altLang="en-US" sz="2400" dirty="0">
                <a:solidFill>
                  <a:schemeClr val="bg1"/>
                </a:solidFill>
              </a:rPr>
              <a:t>出度</a:t>
            </a:r>
            <a:r>
              <a:rPr lang="en-US" altLang="zh-CN" sz="2400" dirty="0">
                <a:solidFill>
                  <a:schemeClr val="bg1"/>
                </a:solidFill>
              </a:rPr>
              <a:t>+</a:t>
            </a:r>
            <a:r>
              <a:rPr lang="zh-CN" altLang="en-US" sz="2400" dirty="0">
                <a:solidFill>
                  <a:schemeClr val="bg1"/>
                </a:solidFill>
              </a:rPr>
              <a:t>入度</a:t>
            </a:r>
            <a:endParaRPr lang="en-US" altLang="zh-CN" sz="2400" dirty="0">
              <a:solidFill>
                <a:schemeClr val="bg1"/>
              </a:solidFill>
            </a:endParaRPr>
          </a:p>
          <a:p>
            <a:pPr marL="342900" indent="-342900">
              <a:buFont typeface="Wingdings" panose="05000000000000000000" pitchFamily="2" charset="2"/>
              <a:buChar char="l"/>
            </a:pPr>
            <a:r>
              <a:rPr lang="zh-CN" altLang="en-US" sz="2400" dirty="0">
                <a:solidFill>
                  <a:schemeClr val="bg1"/>
                </a:solidFill>
              </a:rPr>
              <a:t>出度：由该节点指向其他节点的边数</a:t>
            </a:r>
            <a:endParaRPr lang="en-US" altLang="zh-CN" sz="2400" dirty="0">
              <a:solidFill>
                <a:schemeClr val="bg1"/>
              </a:solidFill>
            </a:endParaRPr>
          </a:p>
          <a:p>
            <a:pPr marL="342900" indent="-342900">
              <a:buFont typeface="Wingdings" panose="05000000000000000000" pitchFamily="2" charset="2"/>
              <a:buChar char="l"/>
            </a:pPr>
            <a:r>
              <a:rPr lang="zh-CN" altLang="en-US" sz="2400" dirty="0">
                <a:solidFill>
                  <a:schemeClr val="bg1"/>
                </a:solidFill>
              </a:rPr>
              <a:t>入度：由其他节点指向该节点的边数</a:t>
            </a:r>
            <a:endParaRPr lang="en-US" altLang="zh-CN" sz="2400" dirty="0">
              <a:solidFill>
                <a:schemeClr val="bg1"/>
              </a:solidFill>
            </a:endParaRPr>
          </a:p>
        </p:txBody>
      </p:sp>
      <p:sp>
        <p:nvSpPr>
          <p:cNvPr id="14" name="矩形 13"/>
          <p:cNvSpPr/>
          <p:nvPr/>
        </p:nvSpPr>
        <p:spPr>
          <a:xfrm>
            <a:off x="7284292" y="1846831"/>
            <a:ext cx="973244" cy="1938992"/>
          </a:xfrm>
          <a:prstGeom prst="rect">
            <a:avLst/>
          </a:prstGeom>
        </p:spPr>
        <p:txBody>
          <a:bodyPr wrap="square">
            <a:spAutoFit/>
          </a:bodyPr>
          <a:lstStyle/>
          <a:p>
            <a:r>
              <a:rPr lang="en-US" altLang="zh-CN" sz="2400" i="1" dirty="0">
                <a:solidFill>
                  <a:schemeClr val="bg1"/>
                </a:solidFill>
              </a:rPr>
              <a:t>k</a:t>
            </a:r>
            <a:r>
              <a:rPr lang="en-US" altLang="zh-CN" sz="2400" baseline="-25000" dirty="0">
                <a:solidFill>
                  <a:schemeClr val="bg1"/>
                </a:solidFill>
              </a:rPr>
              <a:t>1</a:t>
            </a:r>
            <a:r>
              <a:rPr lang="en-US" altLang="zh-CN" sz="2400" dirty="0">
                <a:solidFill>
                  <a:schemeClr val="bg1"/>
                </a:solidFill>
              </a:rPr>
              <a:t>=3</a:t>
            </a:r>
          </a:p>
          <a:p>
            <a:r>
              <a:rPr lang="en-US" altLang="zh-CN" sz="2400" i="1" dirty="0">
                <a:solidFill>
                  <a:schemeClr val="bg1"/>
                </a:solidFill>
              </a:rPr>
              <a:t>k</a:t>
            </a:r>
            <a:r>
              <a:rPr lang="en-US" altLang="zh-CN" sz="2400" baseline="-25000" dirty="0">
                <a:solidFill>
                  <a:schemeClr val="bg1"/>
                </a:solidFill>
              </a:rPr>
              <a:t>2</a:t>
            </a:r>
            <a:r>
              <a:rPr lang="en-US" altLang="zh-CN" sz="2400" dirty="0">
                <a:solidFill>
                  <a:schemeClr val="bg1"/>
                </a:solidFill>
              </a:rPr>
              <a:t>=4</a:t>
            </a:r>
          </a:p>
          <a:p>
            <a:r>
              <a:rPr lang="en-US" altLang="zh-CN" sz="2400" i="1" dirty="0">
                <a:solidFill>
                  <a:schemeClr val="bg1"/>
                </a:solidFill>
              </a:rPr>
              <a:t>k</a:t>
            </a:r>
            <a:r>
              <a:rPr lang="en-US" altLang="zh-CN" sz="2400" baseline="-25000" dirty="0">
                <a:solidFill>
                  <a:schemeClr val="bg1"/>
                </a:solidFill>
              </a:rPr>
              <a:t>3</a:t>
            </a:r>
            <a:r>
              <a:rPr lang="en-US" altLang="zh-CN" sz="2400" dirty="0">
                <a:solidFill>
                  <a:schemeClr val="bg1"/>
                </a:solidFill>
              </a:rPr>
              <a:t>=2</a:t>
            </a:r>
          </a:p>
          <a:p>
            <a:r>
              <a:rPr lang="en-US" altLang="zh-CN" sz="2400" dirty="0">
                <a:solidFill>
                  <a:schemeClr val="bg1"/>
                </a:solidFill>
              </a:rPr>
              <a:t>…</a:t>
            </a:r>
          </a:p>
          <a:p>
            <a:endParaRPr lang="en-US" altLang="zh-CN" sz="2400" dirty="0">
              <a:solidFill>
                <a:schemeClr val="bg1"/>
              </a:solidFill>
            </a:endParaRPr>
          </a:p>
        </p:txBody>
      </p:sp>
      <p:sp>
        <p:nvSpPr>
          <p:cNvPr id="15" name="矩形 14"/>
          <p:cNvSpPr/>
          <p:nvPr/>
        </p:nvSpPr>
        <p:spPr>
          <a:xfrm>
            <a:off x="7566610" y="4614916"/>
            <a:ext cx="1325870" cy="1569660"/>
          </a:xfrm>
          <a:prstGeom prst="rect">
            <a:avLst/>
          </a:prstGeom>
        </p:spPr>
        <p:txBody>
          <a:bodyPr wrap="square">
            <a:spAutoFit/>
          </a:bodyPr>
          <a:lstStyle/>
          <a:p>
            <a:r>
              <a:rPr lang="en-US" altLang="zh-CN" sz="2400" i="1" dirty="0">
                <a:solidFill>
                  <a:schemeClr val="bg1"/>
                </a:solidFill>
              </a:rPr>
              <a:t>k</a:t>
            </a:r>
            <a:r>
              <a:rPr lang="en-US" altLang="zh-CN" sz="2400" baseline="-25000" dirty="0">
                <a:solidFill>
                  <a:schemeClr val="bg1"/>
                </a:solidFill>
              </a:rPr>
              <a:t>2</a:t>
            </a:r>
            <a:r>
              <a:rPr lang="en-US" altLang="zh-CN" sz="2400" dirty="0">
                <a:solidFill>
                  <a:schemeClr val="bg1"/>
                </a:solidFill>
              </a:rPr>
              <a:t>=3</a:t>
            </a:r>
          </a:p>
          <a:p>
            <a:r>
              <a:rPr lang="en-US" altLang="zh-CN" sz="2400" i="1" dirty="0">
                <a:solidFill>
                  <a:schemeClr val="bg1"/>
                </a:solidFill>
              </a:rPr>
              <a:t>k</a:t>
            </a:r>
            <a:r>
              <a:rPr lang="en-US" altLang="zh-CN" sz="2400" dirty="0">
                <a:solidFill>
                  <a:schemeClr val="bg1"/>
                </a:solidFill>
              </a:rPr>
              <a:t>-</a:t>
            </a:r>
            <a:r>
              <a:rPr lang="en-US" altLang="zh-CN" sz="2400" i="1" dirty="0">
                <a:solidFill>
                  <a:schemeClr val="bg1"/>
                </a:solidFill>
              </a:rPr>
              <a:t>out</a:t>
            </a:r>
            <a:r>
              <a:rPr lang="en-US" altLang="zh-CN" sz="2400" baseline="-25000" dirty="0">
                <a:solidFill>
                  <a:schemeClr val="bg1"/>
                </a:solidFill>
              </a:rPr>
              <a:t>2</a:t>
            </a:r>
            <a:r>
              <a:rPr lang="en-US" altLang="zh-CN" sz="2400" dirty="0">
                <a:solidFill>
                  <a:schemeClr val="bg1"/>
                </a:solidFill>
              </a:rPr>
              <a:t>=1</a:t>
            </a:r>
          </a:p>
          <a:p>
            <a:r>
              <a:rPr lang="en-US" altLang="zh-CN" sz="2400" i="1" dirty="0">
                <a:solidFill>
                  <a:schemeClr val="bg1"/>
                </a:solidFill>
              </a:rPr>
              <a:t>k</a:t>
            </a:r>
            <a:r>
              <a:rPr lang="en-US" altLang="zh-CN" sz="2400" dirty="0">
                <a:solidFill>
                  <a:schemeClr val="bg1"/>
                </a:solidFill>
              </a:rPr>
              <a:t>-</a:t>
            </a:r>
            <a:r>
              <a:rPr lang="en-US" altLang="zh-CN" sz="2400" i="1" dirty="0">
                <a:solidFill>
                  <a:schemeClr val="bg1"/>
                </a:solidFill>
              </a:rPr>
              <a:t>in</a:t>
            </a:r>
            <a:r>
              <a:rPr lang="en-US" altLang="zh-CN" sz="2400" baseline="-25000" dirty="0">
                <a:solidFill>
                  <a:schemeClr val="bg1"/>
                </a:solidFill>
              </a:rPr>
              <a:t>2</a:t>
            </a:r>
            <a:r>
              <a:rPr lang="en-US" altLang="zh-CN" sz="2400" dirty="0">
                <a:solidFill>
                  <a:schemeClr val="bg1"/>
                </a:solidFill>
              </a:rPr>
              <a:t>=2</a:t>
            </a:r>
          </a:p>
          <a:p>
            <a:endParaRPr lang="en-US" altLang="zh-CN" sz="2400" dirty="0">
              <a:solidFill>
                <a:schemeClr val="bg1"/>
              </a:solidFill>
            </a:endParaRPr>
          </a:p>
        </p:txBody>
      </p:sp>
    </p:spTree>
    <p:extLst>
      <p:ext uri="{BB962C8B-B14F-4D97-AF65-F5344CB8AC3E}">
        <p14:creationId xmlns:p14="http://schemas.microsoft.com/office/powerpoint/2010/main" val="31027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度（</a:t>
            </a:r>
            <a:r>
              <a:rPr lang="en-US" altLang="zh-CN" sz="3200" b="1" dirty="0">
                <a:solidFill>
                  <a:schemeClr val="bg1"/>
                </a:solidFill>
                <a:latin typeface="微软雅黑" panose="020B0503020204020204" pitchFamily="34" charset="-122"/>
                <a:ea typeface="微软雅黑" panose="020B0503020204020204" pitchFamily="34" charset="-122"/>
              </a:rPr>
              <a:t>degree</a:t>
            </a:r>
            <a:r>
              <a:rPr lang="zh-CN" altLang="en-US" sz="3200" b="1" dirty="0">
                <a:solidFill>
                  <a:schemeClr val="bg1"/>
                </a:solidFill>
                <a:latin typeface="微软雅黑" panose="020B0503020204020204" pitchFamily="34" charset="-122"/>
                <a:ea typeface="微软雅黑" panose="020B0503020204020204" pitchFamily="34" charset="-122"/>
              </a:rPr>
              <a:t>）</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度（</a:t>
            </a:r>
            <a:r>
              <a:rPr lang="en-US" altLang="zh-CN" sz="2800" b="1" i="1" dirty="0">
                <a:solidFill>
                  <a:schemeClr val="bg1"/>
                </a:solidFill>
              </a:rPr>
              <a:t>k</a:t>
            </a:r>
            <a:r>
              <a:rPr lang="zh-CN" altLang="en-US" sz="2800" b="1" dirty="0">
                <a:solidFill>
                  <a:schemeClr val="bg1"/>
                </a:solidFill>
              </a:rPr>
              <a:t>）在多智能体系统中的主要作用</a:t>
            </a:r>
            <a:endParaRPr lang="en-US" altLang="zh-CN" sz="2800" b="1" dirty="0">
              <a:solidFill>
                <a:schemeClr val="bg1"/>
              </a:solidFill>
            </a:endParaRPr>
          </a:p>
        </p:txBody>
      </p:sp>
      <p:cxnSp>
        <p:nvCxnSpPr>
          <p:cNvPr id="12" name="直接连接符 11"/>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23528" y="1686895"/>
            <a:ext cx="7632627" cy="523220"/>
          </a:xfrm>
          <a:prstGeom prst="rect">
            <a:avLst/>
          </a:prstGeom>
        </p:spPr>
        <p:txBody>
          <a:bodyPr wrap="square">
            <a:spAutoFit/>
          </a:bodyPr>
          <a:lstStyle/>
          <a:p>
            <a:pPr marL="457200" indent="-457200">
              <a:buFont typeface="Arial" panose="020B0604020202020204" pitchFamily="34" charset="0"/>
              <a:buChar char="•"/>
            </a:pPr>
            <a:r>
              <a:rPr lang="zh-CN" altLang="en-US" sz="2800" b="1" dirty="0">
                <a:solidFill>
                  <a:srgbClr val="FFFF00"/>
                </a:solidFill>
              </a:rPr>
              <a:t>衡量智能体的交互地位</a:t>
            </a:r>
            <a:endParaRPr lang="en-US" altLang="zh-CN" sz="2800" b="1" dirty="0">
              <a:solidFill>
                <a:srgbClr val="FFFF00"/>
              </a:solidFill>
            </a:endParaRPr>
          </a:p>
        </p:txBody>
      </p:sp>
      <p:pic>
        <p:nvPicPr>
          <p:cNvPr id="5" name="图片 4"/>
          <p:cNvPicPr>
            <a:picLocks noChangeAspect="1"/>
          </p:cNvPicPr>
          <p:nvPr/>
        </p:nvPicPr>
        <p:blipFill>
          <a:blip r:embed="rId3"/>
          <a:stretch>
            <a:fillRect/>
          </a:stretch>
        </p:blipFill>
        <p:spPr>
          <a:xfrm>
            <a:off x="467323" y="2564904"/>
            <a:ext cx="7488832" cy="1711432"/>
          </a:xfrm>
          <a:prstGeom prst="rect">
            <a:avLst/>
          </a:prstGeom>
        </p:spPr>
      </p:pic>
      <p:pic>
        <p:nvPicPr>
          <p:cNvPr id="7" name="图片 6"/>
          <p:cNvPicPr>
            <a:picLocks noChangeAspect="1"/>
          </p:cNvPicPr>
          <p:nvPr/>
        </p:nvPicPr>
        <p:blipFill>
          <a:blip r:embed="rId4"/>
          <a:stretch>
            <a:fillRect/>
          </a:stretch>
        </p:blipFill>
        <p:spPr>
          <a:xfrm>
            <a:off x="1691680" y="4509120"/>
            <a:ext cx="6984776" cy="1837929"/>
          </a:xfrm>
          <a:prstGeom prst="rect">
            <a:avLst/>
          </a:prstGeom>
        </p:spPr>
      </p:pic>
    </p:spTree>
    <p:extLst>
      <p:ext uri="{BB962C8B-B14F-4D97-AF65-F5344CB8AC3E}">
        <p14:creationId xmlns:p14="http://schemas.microsoft.com/office/powerpoint/2010/main" val="339901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路径长度</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平均路径长度（</a:t>
            </a:r>
            <a:r>
              <a:rPr lang="en-US" altLang="zh-CN" sz="2800" b="1" i="1" dirty="0">
                <a:solidFill>
                  <a:schemeClr val="bg1"/>
                </a:solidFill>
              </a:rPr>
              <a:t>L</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3527" y="1566159"/>
            <a:ext cx="8712969" cy="1384995"/>
          </a:xfrm>
          <a:prstGeom prst="rect">
            <a:avLst/>
          </a:prstGeom>
        </p:spPr>
        <p:txBody>
          <a:bodyPr wrap="square">
            <a:spAutoFit/>
          </a:bodyPr>
          <a:lstStyle/>
          <a:p>
            <a:r>
              <a:rPr lang="zh-CN" altLang="en-US" sz="2800" b="1" dirty="0">
                <a:solidFill>
                  <a:schemeClr val="bg1"/>
                </a:solidFill>
              </a:rPr>
              <a:t>任意两节点间最短路径长度</a:t>
            </a:r>
            <a:r>
              <a:rPr lang="en-US" altLang="zh-CN" sz="2800" b="1" i="1" dirty="0">
                <a:solidFill>
                  <a:schemeClr val="bg1"/>
                </a:solidFill>
              </a:rPr>
              <a:t>d</a:t>
            </a:r>
            <a:r>
              <a:rPr lang="zh-CN" altLang="en-US" sz="2800" b="1" dirty="0">
                <a:solidFill>
                  <a:schemeClr val="bg1"/>
                </a:solidFill>
              </a:rPr>
              <a:t>的平均值（</a:t>
            </a:r>
            <a:r>
              <a:rPr lang="zh-CN" altLang="en-US" sz="2400" b="1" u="sng" dirty="0">
                <a:solidFill>
                  <a:schemeClr val="bg1"/>
                </a:solidFill>
              </a:rPr>
              <a:t>最短路径长度可由广度优先搜索算法来确定</a:t>
            </a:r>
            <a:r>
              <a:rPr lang="zh-CN" altLang="en-US" sz="2800" b="1" dirty="0">
                <a:solidFill>
                  <a:schemeClr val="bg1"/>
                </a:solidFill>
              </a:rPr>
              <a:t>）</a:t>
            </a:r>
            <a:endParaRPr lang="en-US" altLang="zh-CN" sz="2800" b="1" dirty="0">
              <a:solidFill>
                <a:schemeClr val="bg1"/>
              </a:solidFill>
            </a:endParaRPr>
          </a:p>
          <a:p>
            <a:endParaRPr lang="en-US" altLang="zh-CN" sz="2800" b="1" dirty="0">
              <a:solidFill>
                <a:schemeClr val="bg1"/>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1293133"/>
              </p:ext>
            </p:extLst>
          </p:nvPr>
        </p:nvGraphicFramePr>
        <p:xfrm>
          <a:off x="683568" y="2780928"/>
          <a:ext cx="3471540" cy="1236512"/>
        </p:xfrm>
        <a:graphic>
          <a:graphicData uri="http://schemas.openxmlformats.org/presentationml/2006/ole">
            <mc:AlternateContent xmlns:mc="http://schemas.openxmlformats.org/markup-compatibility/2006">
              <mc:Choice xmlns:v="urn:schemas-microsoft-com:vml" Requires="v">
                <p:oleObj name="Equation" r:id="rId3" imgW="1638000" imgH="583920" progId="Equation.DSMT4">
                  <p:embed/>
                </p:oleObj>
              </mc:Choice>
              <mc:Fallback>
                <p:oleObj name="Equation" r:id="rId3" imgW="1638000" imgH="583920" progId="Equation.DSMT4">
                  <p:embed/>
                  <p:pic>
                    <p:nvPicPr>
                      <p:cNvPr id="0" name=""/>
                      <p:cNvPicPr/>
                      <p:nvPr/>
                    </p:nvPicPr>
                    <p:blipFill>
                      <a:blip r:embed="rId4"/>
                      <a:stretch>
                        <a:fillRect/>
                      </a:stretch>
                    </p:blipFill>
                    <p:spPr>
                      <a:xfrm>
                        <a:off x="683568" y="2780928"/>
                        <a:ext cx="3471540" cy="1236512"/>
                      </a:xfrm>
                      <a:prstGeom prst="rect">
                        <a:avLst/>
                      </a:prstGeom>
                    </p:spPr>
                  </p:pic>
                </p:oleObj>
              </mc:Fallback>
            </mc:AlternateContent>
          </a:graphicData>
        </a:graphic>
      </p:graphicFrame>
      <p:sp>
        <p:nvSpPr>
          <p:cNvPr id="5" name="矩形 4"/>
          <p:cNvSpPr/>
          <p:nvPr/>
        </p:nvSpPr>
        <p:spPr>
          <a:xfrm>
            <a:off x="251520" y="4648350"/>
            <a:ext cx="8640960" cy="523220"/>
          </a:xfrm>
          <a:prstGeom prst="rect">
            <a:avLst/>
          </a:prstGeom>
        </p:spPr>
        <p:txBody>
          <a:bodyPr wrap="square">
            <a:spAutoFit/>
          </a:bodyPr>
          <a:lstStyle/>
          <a:p>
            <a:r>
              <a:rPr lang="zh-CN" altLang="en-US" sz="2800" b="1" dirty="0">
                <a:solidFill>
                  <a:schemeClr val="bg1"/>
                </a:solidFill>
              </a:rPr>
              <a:t>在多智能体系统中的主要作用：</a:t>
            </a:r>
            <a:endParaRPr lang="en-US" altLang="zh-CN" sz="2800" b="1" dirty="0">
              <a:solidFill>
                <a:schemeClr val="bg1"/>
              </a:solidFill>
            </a:endParaRPr>
          </a:p>
        </p:txBody>
      </p:sp>
      <p:sp>
        <p:nvSpPr>
          <p:cNvPr id="18" name="矩形 17"/>
          <p:cNvSpPr/>
          <p:nvPr/>
        </p:nvSpPr>
        <p:spPr>
          <a:xfrm>
            <a:off x="323527" y="5329499"/>
            <a:ext cx="5335115" cy="523220"/>
          </a:xfrm>
          <a:prstGeom prst="rect">
            <a:avLst/>
          </a:prstGeom>
        </p:spPr>
        <p:txBody>
          <a:bodyPr wrap="none">
            <a:spAutoFit/>
          </a:bodyPr>
          <a:lstStyle/>
          <a:p>
            <a:pPr marL="457200" indent="-457200">
              <a:buFont typeface="Arial" panose="020B0604020202020204" pitchFamily="34" charset="0"/>
              <a:buChar char="•"/>
            </a:pPr>
            <a:r>
              <a:rPr lang="zh-CN" altLang="en-US" sz="2800" b="1" dirty="0">
                <a:solidFill>
                  <a:srgbClr val="FFFF00"/>
                </a:solidFill>
              </a:rPr>
              <a:t>评估智能体间交互的平均耗费</a:t>
            </a:r>
            <a:endParaRPr lang="en-US" altLang="zh-CN" sz="2800" b="1" dirty="0">
              <a:solidFill>
                <a:srgbClr val="FFFF00"/>
              </a:solidFill>
            </a:endParaRPr>
          </a:p>
        </p:txBody>
      </p:sp>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310" y="4701195"/>
            <a:ext cx="300198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0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chemeClr val="bg1"/>
                </a:solidFill>
              </a:rPr>
              <a:t>多智能体系统交互结构</a:t>
            </a:r>
            <a:endParaRPr lang="zh-CN" altLang="en-US" sz="3200" b="1" dirty="0">
              <a:solidFill>
                <a:schemeClr val="bg1"/>
              </a:solidFill>
            </a:endParaRPr>
          </a:p>
        </p:txBody>
      </p:sp>
      <p:sp>
        <p:nvSpPr>
          <p:cNvPr id="22" name="文本框 3"/>
          <p:cNvSpPr txBox="1"/>
          <p:nvPr/>
        </p:nvSpPr>
        <p:spPr>
          <a:xfrm>
            <a:off x="1351199" y="944441"/>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R, </a:t>
            </a:r>
            <a:r>
              <a:rPr lang="en-US" altLang="zh-CN" sz="32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Loc</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err="1">
                <a:latin typeface="Times New Roman" panose="02020603050405020304" pitchFamily="18" charset="0"/>
                <a:ea typeface="微软雅黑" panose="020B0503020204020204" pitchFamily="34" charset="-122"/>
                <a:cs typeface="Times New Roman" panose="02020603050405020304" pitchFamily="18" charset="0"/>
              </a:rPr>
              <a:t>Obj</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Oval 18"/>
          <p:cNvSpPr/>
          <p:nvPr/>
        </p:nvSpPr>
        <p:spPr>
          <a:xfrm>
            <a:off x="179512" y="764704"/>
            <a:ext cx="1008112" cy="936880"/>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3"/>
          <p:cNvSpPr txBox="1"/>
          <p:nvPr/>
        </p:nvSpPr>
        <p:spPr>
          <a:xfrm>
            <a:off x="3203848" y="3951729"/>
            <a:ext cx="547260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MAS: mas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32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OBJ, Rule&gt;</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18"/>
          <p:cNvSpPr/>
          <p:nvPr/>
        </p:nvSpPr>
        <p:spPr>
          <a:xfrm>
            <a:off x="1691680" y="3560041"/>
            <a:ext cx="1440160" cy="1368152"/>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Multi</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system</a:t>
            </a:r>
          </a:p>
        </p:txBody>
      </p:sp>
      <p:sp>
        <p:nvSpPr>
          <p:cNvPr id="2" name="矩形 1"/>
          <p:cNvSpPr/>
          <p:nvPr/>
        </p:nvSpPr>
        <p:spPr>
          <a:xfrm>
            <a:off x="1519420" y="1724615"/>
            <a:ext cx="5456943" cy="1200329"/>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局部信息：</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Loc</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Loc</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Loc</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Loc</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包含自身、客观系统与其他</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Agent</a:t>
            </a:r>
          </a:p>
        </p:txBody>
      </p:sp>
      <p:sp>
        <p:nvSpPr>
          <p:cNvPr id="5" name="矩形 4"/>
          <p:cNvSpPr/>
          <p:nvPr/>
        </p:nvSpPr>
        <p:spPr>
          <a:xfrm>
            <a:off x="3336828" y="4545702"/>
            <a:ext cx="5352747" cy="2123658"/>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集合：</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交互连接：</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多智能体系统交互结构的核心元素，</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是智能体获取环境信息</a:t>
            </a:r>
            <a:r>
              <a:rPr lang="en-US" altLang="zh-CN" sz="20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Loc</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的直接约束</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下箭头 6"/>
          <p:cNvSpPr/>
          <p:nvPr/>
        </p:nvSpPr>
        <p:spPr>
          <a:xfrm>
            <a:off x="3851919" y="3212976"/>
            <a:ext cx="3475943" cy="463697"/>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9616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聚类系数</a:t>
            </a: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t>聚类系数（</a:t>
            </a:r>
            <a:r>
              <a:rPr lang="en-US" altLang="zh-CN" sz="2800" b="1" i="1" dirty="0"/>
              <a:t>C</a:t>
            </a:r>
            <a:r>
              <a:rPr lang="zh-CN" altLang="en-US" sz="2800" b="1" dirty="0"/>
              <a:t>）</a:t>
            </a:r>
            <a:endParaRPr lang="en-US" altLang="zh-CN" sz="2800" b="1" dirty="0"/>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3527" y="1566159"/>
            <a:ext cx="8712969" cy="523220"/>
          </a:xfrm>
          <a:prstGeom prst="rect">
            <a:avLst/>
          </a:prstGeom>
        </p:spPr>
        <p:txBody>
          <a:bodyPr wrap="square">
            <a:spAutoFit/>
          </a:bodyPr>
          <a:lstStyle/>
          <a:p>
            <a:r>
              <a:rPr lang="zh-CN" altLang="en-US" sz="2800" b="1" dirty="0"/>
              <a:t>聚类特性：朋友之间还是朋友</a:t>
            </a:r>
            <a:endParaRPr lang="en-US" altLang="zh-CN" sz="2800" b="1" dirty="0"/>
          </a:p>
        </p:txBody>
      </p:sp>
      <p:graphicFrame>
        <p:nvGraphicFramePr>
          <p:cNvPr id="2" name="对象 1"/>
          <p:cNvGraphicFramePr>
            <a:graphicFrameLocks noChangeAspect="1"/>
          </p:cNvGraphicFramePr>
          <p:nvPr>
            <p:extLst>
              <p:ext uri="{D42A27DB-BD31-4B8C-83A1-F6EECF244321}">
                <p14:modId xmlns:p14="http://schemas.microsoft.com/office/powerpoint/2010/main" val="500840691"/>
              </p:ext>
            </p:extLst>
          </p:nvPr>
        </p:nvGraphicFramePr>
        <p:xfrm>
          <a:off x="1259632" y="2372990"/>
          <a:ext cx="2400300" cy="1416050"/>
        </p:xfrm>
        <a:graphic>
          <a:graphicData uri="http://schemas.openxmlformats.org/presentationml/2006/ole">
            <mc:AlternateContent xmlns:mc="http://schemas.openxmlformats.org/markup-compatibility/2006">
              <mc:Choice xmlns:v="urn:schemas-microsoft-com:vml" Requires="v">
                <p:oleObj name="Equation" r:id="rId3" imgW="990360" imgH="583920" progId="Equation.DSMT4">
                  <p:embed/>
                </p:oleObj>
              </mc:Choice>
              <mc:Fallback>
                <p:oleObj name="Equation" r:id="rId3" imgW="990360" imgH="583920" progId="Equation.DSMT4">
                  <p:embed/>
                  <p:pic>
                    <p:nvPicPr>
                      <p:cNvPr id="2" name="对象 1"/>
                      <p:cNvPicPr/>
                      <p:nvPr/>
                    </p:nvPicPr>
                    <p:blipFill>
                      <a:blip r:embed="rId4"/>
                      <a:stretch>
                        <a:fillRect/>
                      </a:stretch>
                    </p:blipFill>
                    <p:spPr>
                      <a:xfrm>
                        <a:off x="1259632" y="2372990"/>
                        <a:ext cx="2400300" cy="1416050"/>
                      </a:xfrm>
                      <a:prstGeom prst="rect">
                        <a:avLst/>
                      </a:prstGeom>
                      <a:solidFill>
                        <a:schemeClr val="tx1"/>
                      </a:solidFill>
                    </p:spPr>
                  </p:pic>
                </p:oleObj>
              </mc:Fallback>
            </mc:AlternateContent>
          </a:graphicData>
        </a:graphic>
      </p:graphicFrame>
      <p:sp>
        <p:nvSpPr>
          <p:cNvPr id="12" name="矩形 11"/>
          <p:cNvSpPr/>
          <p:nvPr/>
        </p:nvSpPr>
        <p:spPr>
          <a:xfrm>
            <a:off x="4355976" y="2454630"/>
            <a:ext cx="4045028" cy="1200329"/>
          </a:xfrm>
          <a:prstGeom prst="rect">
            <a:avLst/>
          </a:prstGeom>
        </p:spPr>
        <p:txBody>
          <a:bodyPr wrap="square">
            <a:spAutoFit/>
          </a:bodyPr>
          <a:lstStyle/>
          <a:p>
            <a:r>
              <a:rPr lang="en-US" altLang="zh-CN" sz="2400" i="1" dirty="0"/>
              <a:t>- </a:t>
            </a:r>
            <a:r>
              <a:rPr lang="en-US" altLang="zh-CN" sz="2400" i="1" dirty="0" err="1"/>
              <a:t>E</a:t>
            </a:r>
            <a:r>
              <a:rPr lang="en-US" altLang="zh-CN" sz="2400" i="1" baseline="-25000" dirty="0" err="1"/>
              <a:t>i</a:t>
            </a:r>
            <a:r>
              <a:rPr lang="zh-CN" altLang="en-US" sz="2400" dirty="0"/>
              <a:t>表示节点</a:t>
            </a:r>
            <a:r>
              <a:rPr lang="en-US" altLang="zh-CN" sz="2400" i="1" dirty="0" err="1"/>
              <a:t>a</a:t>
            </a:r>
            <a:r>
              <a:rPr lang="en-US" altLang="zh-CN" sz="2400" i="1" baseline="-25000" dirty="0" err="1"/>
              <a:t>i</a:t>
            </a:r>
            <a:r>
              <a:rPr lang="zh-CN" altLang="en-US" sz="2400" dirty="0"/>
              <a:t>的邻居之间存在的实际边数；</a:t>
            </a:r>
            <a:endParaRPr lang="en-US" altLang="zh-CN" sz="2400" dirty="0"/>
          </a:p>
          <a:p>
            <a:r>
              <a:rPr lang="en-US" altLang="zh-CN" sz="2400" dirty="0"/>
              <a:t>- </a:t>
            </a:r>
            <a:r>
              <a:rPr lang="en-US" altLang="zh-CN" sz="2400" i="1" dirty="0"/>
              <a:t>K</a:t>
            </a:r>
            <a:r>
              <a:rPr lang="en-US" altLang="zh-CN" sz="2400" i="1" baseline="-25000" dirty="0"/>
              <a:t>i</a:t>
            </a:r>
            <a:r>
              <a:rPr lang="zh-CN" altLang="en-US" sz="2400" dirty="0"/>
              <a:t>表示节点</a:t>
            </a:r>
            <a:r>
              <a:rPr lang="en-US" altLang="zh-CN" sz="2400" i="1" dirty="0" err="1"/>
              <a:t>a</a:t>
            </a:r>
            <a:r>
              <a:rPr lang="en-US" altLang="zh-CN" sz="2400" i="1" baseline="-25000" dirty="0" err="1"/>
              <a:t>i</a:t>
            </a:r>
            <a:r>
              <a:rPr lang="zh-CN" altLang="en-US" sz="2400" dirty="0"/>
              <a:t>的邻居个数</a:t>
            </a:r>
            <a:endParaRPr lang="en-US" altLang="zh-CN" sz="2400" dirty="0"/>
          </a:p>
        </p:txBody>
      </p:sp>
      <p:sp>
        <p:nvSpPr>
          <p:cNvPr id="3" name="椭圆 2"/>
          <p:cNvSpPr/>
          <p:nvPr/>
        </p:nvSpPr>
        <p:spPr>
          <a:xfrm>
            <a:off x="2601505" y="46531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p:cNvSpPr/>
          <p:nvPr/>
        </p:nvSpPr>
        <p:spPr>
          <a:xfrm>
            <a:off x="1730584" y="5580059"/>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4" name="椭圆 13"/>
          <p:cNvSpPr/>
          <p:nvPr/>
        </p:nvSpPr>
        <p:spPr>
          <a:xfrm>
            <a:off x="3465490" y="5580059"/>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7" name="直接连接符 6"/>
          <p:cNvCxnSpPr>
            <a:stCxn id="3" idx="3"/>
            <a:endCxn id="13" idx="7"/>
          </p:cNvCxnSpPr>
          <p:nvPr/>
        </p:nvCxnSpPr>
        <p:spPr>
          <a:xfrm flipH="1">
            <a:off x="2037897" y="4960449"/>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3" idx="6"/>
            <a:endCxn id="14" idx="2"/>
          </p:cNvCxnSpPr>
          <p:nvPr/>
        </p:nvCxnSpPr>
        <p:spPr>
          <a:xfrm>
            <a:off x="2090624" y="5760079"/>
            <a:ext cx="1374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 idx="5"/>
            <a:endCxn id="14" idx="1"/>
          </p:cNvCxnSpPr>
          <p:nvPr/>
        </p:nvCxnSpPr>
        <p:spPr>
          <a:xfrm>
            <a:off x="2908818" y="4960449"/>
            <a:ext cx="609399"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012271" y="46531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2" name="椭圆 21"/>
          <p:cNvSpPr/>
          <p:nvPr/>
        </p:nvSpPr>
        <p:spPr>
          <a:xfrm>
            <a:off x="5141350" y="5580059"/>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p:cNvSpPr/>
          <p:nvPr/>
        </p:nvSpPr>
        <p:spPr>
          <a:xfrm>
            <a:off x="6876256" y="5580059"/>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24" name="直接连接符 23"/>
          <p:cNvCxnSpPr>
            <a:stCxn id="21" idx="3"/>
            <a:endCxn id="22" idx="7"/>
          </p:cNvCxnSpPr>
          <p:nvPr/>
        </p:nvCxnSpPr>
        <p:spPr>
          <a:xfrm flipH="1">
            <a:off x="5448663" y="4960449"/>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5"/>
            <a:endCxn id="23" idx="1"/>
          </p:cNvCxnSpPr>
          <p:nvPr/>
        </p:nvCxnSpPr>
        <p:spPr>
          <a:xfrm>
            <a:off x="6319584" y="4960449"/>
            <a:ext cx="609399"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29390" y="3956519"/>
            <a:ext cx="4572000" cy="646331"/>
          </a:xfrm>
          <a:prstGeom prst="rect">
            <a:avLst/>
          </a:prstGeom>
          <a:solidFill>
            <a:schemeClr val="tx1"/>
          </a:solidFill>
        </p:spPr>
        <p:txBody>
          <a:bodyPr>
            <a:spAutoFit/>
          </a:bodyPr>
          <a:lstStyle/>
          <a:p>
            <a:r>
              <a:rPr lang="zh-CN" altLang="en-US" dirty="0">
                <a:solidFill>
                  <a:schemeClr val="bg1"/>
                </a:solidFill>
              </a:rPr>
              <a:t>假设节点若只有一个邻居，则该点的聚类系数为</a:t>
            </a:r>
            <a:r>
              <a:rPr lang="en-US" altLang="zh-CN" dirty="0">
                <a:solidFill>
                  <a:schemeClr val="bg1"/>
                </a:solidFill>
              </a:rPr>
              <a:t>0</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6213063" y="4033526"/>
                <a:ext cx="1763476" cy="582147"/>
              </a:xfrm>
              <a:prstGeom prst="rect">
                <a:avLst/>
              </a:prstGeom>
              <a:solidFill>
                <a:schemeClr val="bg1">
                  <a:lumMod val="95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𝐶</m:t>
                      </m:r>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grow m:val="on"/>
                              <m:subHide m:val="on"/>
                              <m:supHide m:val="on"/>
                              <m:ctrlPr>
                                <a:rPr lang="zh-CN" altLang="en-US" i="1">
                                  <a:latin typeface="Cambria Math" panose="02040503050406030204" pitchFamily="18" charset="0"/>
                                </a:rPr>
                              </m:ctrlPr>
                            </m:naryP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𝑖</m:t>
                                  </m:r>
                                </m:sub>
                              </m:sSub>
                            </m:e>
                          </m:nary>
                        </m:num>
                        <m:den>
                          <m:r>
                            <a:rPr lang="en-US" altLang="zh-CN" b="0" i="1" smtClean="0">
                              <a:latin typeface="Cambria Math" panose="02040503050406030204" pitchFamily="18" charset="0"/>
                            </a:rPr>
                            <m:t>|</m:t>
                          </m:r>
                          <m:r>
                            <m:rPr>
                              <m:sty m:val="p"/>
                            </m:rPr>
                            <a:rPr lang="en-US" altLang="zh-CN" i="1">
                              <a:latin typeface="Cambria Math" panose="02040503050406030204" pitchFamily="18" charset="0"/>
                            </a:rPr>
                            <m:t>A</m:t>
                          </m:r>
                          <m:r>
                            <a:rPr lang="en-US" altLang="zh-CN" i="1">
                              <a:latin typeface="Cambria Math" panose="02040503050406030204" pitchFamily="18" charset="0"/>
                            </a:rPr>
                            <m:t>|</m:t>
                          </m:r>
                        </m:den>
                      </m:f>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213063" y="4033526"/>
                <a:ext cx="1763476" cy="5821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7789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聚类系数</a:t>
            </a:r>
          </a:p>
        </p:txBody>
      </p:sp>
      <p:sp>
        <p:nvSpPr>
          <p:cNvPr id="8" name="矩形 7"/>
          <p:cNvSpPr/>
          <p:nvPr/>
        </p:nvSpPr>
        <p:spPr>
          <a:xfrm>
            <a:off x="-35495" y="577957"/>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聚类系数（</a:t>
            </a:r>
            <a:r>
              <a:rPr lang="en-US" altLang="zh-CN" sz="2800" b="1" i="1" dirty="0">
                <a:solidFill>
                  <a:schemeClr val="bg1"/>
                </a:solidFill>
              </a:rPr>
              <a:t>C</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3527" y="1566159"/>
            <a:ext cx="8712969" cy="523220"/>
          </a:xfrm>
          <a:prstGeom prst="rect">
            <a:avLst/>
          </a:prstGeom>
        </p:spPr>
        <p:txBody>
          <a:bodyPr wrap="square">
            <a:spAutoFit/>
          </a:bodyPr>
          <a:lstStyle/>
          <a:p>
            <a:r>
              <a:rPr lang="zh-CN" altLang="en-US" sz="2800" b="1" dirty="0">
                <a:solidFill>
                  <a:schemeClr val="bg1"/>
                </a:solidFill>
              </a:rPr>
              <a:t>聚类系数在多智能体系统中的作用</a:t>
            </a:r>
            <a:endParaRPr lang="en-US" altLang="zh-CN" sz="2800" b="1" dirty="0">
              <a:solidFill>
                <a:schemeClr val="bg1"/>
              </a:solidFill>
            </a:endParaRPr>
          </a:p>
        </p:txBody>
      </p:sp>
      <p:sp>
        <p:nvSpPr>
          <p:cNvPr id="25" name="矩形 24"/>
          <p:cNvSpPr/>
          <p:nvPr/>
        </p:nvSpPr>
        <p:spPr>
          <a:xfrm>
            <a:off x="395536" y="2523328"/>
            <a:ext cx="8712969" cy="969496"/>
          </a:xfrm>
          <a:prstGeom prst="rect">
            <a:avLst/>
          </a:prstGeom>
        </p:spPr>
        <p:txBody>
          <a:bodyPr wrap="square">
            <a:spAutoFit/>
          </a:bodyPr>
          <a:lstStyle/>
          <a:p>
            <a:pPr marL="457200" indent="-457200">
              <a:spcAft>
                <a:spcPts val="600"/>
              </a:spcAft>
              <a:buFont typeface="Arial" panose="020B0604020202020204" pitchFamily="34" charset="0"/>
              <a:buChar char="•"/>
            </a:pPr>
            <a:r>
              <a:rPr lang="zh-CN" altLang="en-US" sz="2800" b="1" dirty="0">
                <a:solidFill>
                  <a:srgbClr val="FFFF00"/>
                </a:solidFill>
              </a:rPr>
              <a:t>反映智能体局部的行为强化作用</a:t>
            </a:r>
            <a:endParaRPr lang="en-US" altLang="zh-CN" sz="2800" b="1" dirty="0">
              <a:solidFill>
                <a:srgbClr val="FFFF00"/>
              </a:solidFill>
            </a:endParaRPr>
          </a:p>
          <a:p>
            <a:pPr marL="914400" lvl="1" indent="-457200">
              <a:buFontTx/>
              <a:buChar char="-"/>
            </a:pPr>
            <a:r>
              <a:rPr lang="zh-CN" altLang="en-US" sz="2400" b="1" dirty="0">
                <a:solidFill>
                  <a:schemeClr val="bg1"/>
                </a:solidFill>
              </a:rPr>
              <a:t>聚类系数越高，智能体的行为越容易被环境强化</a:t>
            </a:r>
            <a:endParaRPr lang="en-US" altLang="zh-CN" sz="2400" b="1" dirty="0">
              <a:solidFill>
                <a:schemeClr val="bg1"/>
              </a:solidFill>
            </a:endParaRPr>
          </a:p>
        </p:txBody>
      </p:sp>
      <p:sp>
        <p:nvSpPr>
          <p:cNvPr id="27" name="椭圆 26"/>
          <p:cNvSpPr/>
          <p:nvPr/>
        </p:nvSpPr>
        <p:spPr>
          <a:xfrm>
            <a:off x="4493389" y="4149080"/>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8" name="椭圆 27"/>
          <p:cNvSpPr/>
          <p:nvPr/>
        </p:nvSpPr>
        <p:spPr>
          <a:xfrm>
            <a:off x="3622468" y="5076003"/>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9" name="椭圆 28"/>
          <p:cNvSpPr/>
          <p:nvPr/>
        </p:nvSpPr>
        <p:spPr>
          <a:xfrm>
            <a:off x="5357374" y="5076003"/>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30" name="直接连接符 29"/>
          <p:cNvCxnSpPr>
            <a:stCxn id="27" idx="3"/>
            <a:endCxn id="28" idx="7"/>
          </p:cNvCxnSpPr>
          <p:nvPr/>
        </p:nvCxnSpPr>
        <p:spPr>
          <a:xfrm flipH="1">
            <a:off x="3929781" y="4456393"/>
            <a:ext cx="616335" cy="67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8" idx="6"/>
            <a:endCxn id="29" idx="2"/>
          </p:cNvCxnSpPr>
          <p:nvPr/>
        </p:nvCxnSpPr>
        <p:spPr>
          <a:xfrm>
            <a:off x="3982508" y="5256023"/>
            <a:ext cx="1374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9" idx="1"/>
          </p:cNvCxnSpPr>
          <p:nvPr/>
        </p:nvCxnSpPr>
        <p:spPr>
          <a:xfrm>
            <a:off x="4800702" y="4456393"/>
            <a:ext cx="609399" cy="67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4489921" y="5966923"/>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34" name="直接连接符 33"/>
          <p:cNvCxnSpPr>
            <a:stCxn id="33" idx="1"/>
            <a:endCxn id="28" idx="5"/>
          </p:cNvCxnSpPr>
          <p:nvPr/>
        </p:nvCxnSpPr>
        <p:spPr>
          <a:xfrm flipH="1" flipV="1">
            <a:off x="3929781" y="5383316"/>
            <a:ext cx="612867" cy="636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9" idx="3"/>
            <a:endCxn id="33" idx="7"/>
          </p:cNvCxnSpPr>
          <p:nvPr/>
        </p:nvCxnSpPr>
        <p:spPr>
          <a:xfrm flipH="1">
            <a:off x="4797234" y="5383316"/>
            <a:ext cx="612867" cy="636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7" idx="4"/>
            <a:endCxn id="33" idx="0"/>
          </p:cNvCxnSpPr>
          <p:nvPr/>
        </p:nvCxnSpPr>
        <p:spPr>
          <a:xfrm flipH="1">
            <a:off x="4669941" y="4509120"/>
            <a:ext cx="3468" cy="14578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7164399" y="4172982"/>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8" name="椭圆 37"/>
          <p:cNvSpPr/>
          <p:nvPr/>
        </p:nvSpPr>
        <p:spPr>
          <a:xfrm>
            <a:off x="6293478" y="5099905"/>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9" name="椭圆 38"/>
          <p:cNvSpPr/>
          <p:nvPr/>
        </p:nvSpPr>
        <p:spPr>
          <a:xfrm>
            <a:off x="8028384" y="5099905"/>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40" name="直接连接符 39"/>
          <p:cNvCxnSpPr>
            <a:stCxn id="37" idx="3"/>
            <a:endCxn id="38" idx="7"/>
          </p:cNvCxnSpPr>
          <p:nvPr/>
        </p:nvCxnSpPr>
        <p:spPr>
          <a:xfrm flipH="1">
            <a:off x="6600791" y="4480295"/>
            <a:ext cx="616335" cy="67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7" idx="5"/>
            <a:endCxn id="39" idx="1"/>
          </p:cNvCxnSpPr>
          <p:nvPr/>
        </p:nvCxnSpPr>
        <p:spPr>
          <a:xfrm>
            <a:off x="7471712" y="4480295"/>
            <a:ext cx="609399" cy="67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7160931" y="5990825"/>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46" name="直接连接符 45"/>
          <p:cNvCxnSpPr>
            <a:stCxn id="37" idx="4"/>
            <a:endCxn id="43" idx="0"/>
          </p:cNvCxnSpPr>
          <p:nvPr/>
        </p:nvCxnSpPr>
        <p:spPr>
          <a:xfrm flipH="1">
            <a:off x="7340951" y="4533022"/>
            <a:ext cx="3468" cy="14578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62128" y="4149080"/>
            <a:ext cx="3531750" cy="461665"/>
          </a:xfrm>
          <a:prstGeom prst="rect">
            <a:avLst/>
          </a:prstGeom>
        </p:spPr>
        <p:txBody>
          <a:bodyPr wrap="square">
            <a:spAutoFit/>
          </a:bodyPr>
          <a:lstStyle/>
          <a:p>
            <a:r>
              <a:rPr lang="zh-CN" altLang="en-US" sz="2400" b="1" dirty="0">
                <a:solidFill>
                  <a:schemeClr val="bg1"/>
                </a:solidFill>
              </a:rPr>
              <a:t>实例：产品推广</a:t>
            </a:r>
            <a:endParaRPr lang="en-US" altLang="zh-CN" sz="2400" b="1" dirty="0">
              <a:solidFill>
                <a:schemeClr val="bg1"/>
              </a:solidFill>
            </a:endParaRPr>
          </a:p>
        </p:txBody>
      </p:sp>
    </p:spTree>
    <p:extLst>
      <p:ext uri="{BB962C8B-B14F-4D97-AF65-F5344CB8AC3E}">
        <p14:creationId xmlns:p14="http://schemas.microsoft.com/office/powerpoint/2010/main" val="3946076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练习</a:t>
            </a:r>
          </a:p>
        </p:txBody>
      </p:sp>
      <p:sp>
        <p:nvSpPr>
          <p:cNvPr id="3" name="椭圆 2"/>
          <p:cNvSpPr/>
          <p:nvPr/>
        </p:nvSpPr>
        <p:spPr>
          <a:xfrm>
            <a:off x="1862199" y="4681632"/>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p:cNvSpPr/>
          <p:nvPr/>
        </p:nvSpPr>
        <p:spPr>
          <a:xfrm>
            <a:off x="994746" y="56132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4" name="椭圆 13"/>
          <p:cNvSpPr/>
          <p:nvPr/>
        </p:nvSpPr>
        <p:spPr>
          <a:xfrm>
            <a:off x="2729652" y="56132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7" name="直接连接符 6"/>
          <p:cNvCxnSpPr>
            <a:endCxn id="13" idx="7"/>
          </p:cNvCxnSpPr>
          <p:nvPr/>
        </p:nvCxnSpPr>
        <p:spPr>
          <a:xfrm flipH="1">
            <a:off x="1302059" y="4993626"/>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3" idx="6"/>
            <a:endCxn id="14" idx="2"/>
          </p:cNvCxnSpPr>
          <p:nvPr/>
        </p:nvCxnSpPr>
        <p:spPr>
          <a:xfrm>
            <a:off x="1354786" y="5793256"/>
            <a:ext cx="1374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4" idx="1"/>
          </p:cNvCxnSpPr>
          <p:nvPr/>
        </p:nvCxnSpPr>
        <p:spPr>
          <a:xfrm>
            <a:off x="2172980" y="4993626"/>
            <a:ext cx="609399"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24" y="827767"/>
            <a:ext cx="300198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椭圆 15"/>
          <p:cNvSpPr/>
          <p:nvPr/>
        </p:nvSpPr>
        <p:spPr>
          <a:xfrm>
            <a:off x="3780593" y="2766113"/>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椭圆 16"/>
          <p:cNvSpPr/>
          <p:nvPr/>
        </p:nvSpPr>
        <p:spPr>
          <a:xfrm>
            <a:off x="2909672" y="36930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8" name="椭圆 17"/>
          <p:cNvSpPr/>
          <p:nvPr/>
        </p:nvSpPr>
        <p:spPr>
          <a:xfrm>
            <a:off x="4644578" y="369303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19" name="直接连接符 18"/>
          <p:cNvCxnSpPr>
            <a:stCxn id="16" idx="3"/>
            <a:endCxn id="17" idx="7"/>
          </p:cNvCxnSpPr>
          <p:nvPr/>
        </p:nvCxnSpPr>
        <p:spPr>
          <a:xfrm flipH="1">
            <a:off x="3216985" y="3073426"/>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7" idx="6"/>
            <a:endCxn id="18" idx="2"/>
          </p:cNvCxnSpPr>
          <p:nvPr/>
        </p:nvCxnSpPr>
        <p:spPr>
          <a:xfrm>
            <a:off x="3269712" y="3873056"/>
            <a:ext cx="1374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6" idx="5"/>
            <a:endCxn id="18" idx="1"/>
          </p:cNvCxnSpPr>
          <p:nvPr/>
        </p:nvCxnSpPr>
        <p:spPr>
          <a:xfrm>
            <a:off x="4087906" y="3073426"/>
            <a:ext cx="609399"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777125" y="4583956"/>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30" name="直接连接符 29"/>
          <p:cNvCxnSpPr>
            <a:stCxn id="29" idx="1"/>
            <a:endCxn id="17" idx="5"/>
          </p:cNvCxnSpPr>
          <p:nvPr/>
        </p:nvCxnSpPr>
        <p:spPr>
          <a:xfrm flipH="1" flipV="1">
            <a:off x="3216985" y="4000349"/>
            <a:ext cx="612867" cy="6363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8" idx="3"/>
            <a:endCxn id="29" idx="7"/>
          </p:cNvCxnSpPr>
          <p:nvPr/>
        </p:nvCxnSpPr>
        <p:spPr>
          <a:xfrm flipH="1">
            <a:off x="4084438" y="4000349"/>
            <a:ext cx="612867" cy="6363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6" idx="4"/>
            <a:endCxn id="29" idx="0"/>
          </p:cNvCxnSpPr>
          <p:nvPr/>
        </p:nvCxnSpPr>
        <p:spPr>
          <a:xfrm flipH="1">
            <a:off x="3957145" y="3126153"/>
            <a:ext cx="3468" cy="1457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451603" y="2790015"/>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p:cNvSpPr/>
          <p:nvPr/>
        </p:nvSpPr>
        <p:spPr>
          <a:xfrm>
            <a:off x="5580682" y="3716938"/>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p:cNvSpPr/>
          <p:nvPr/>
        </p:nvSpPr>
        <p:spPr>
          <a:xfrm>
            <a:off x="7315588" y="3716938"/>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36" name="直接连接符 35"/>
          <p:cNvCxnSpPr>
            <a:stCxn id="33" idx="3"/>
            <a:endCxn id="34" idx="7"/>
          </p:cNvCxnSpPr>
          <p:nvPr/>
        </p:nvCxnSpPr>
        <p:spPr>
          <a:xfrm flipH="1">
            <a:off x="5887995" y="3097328"/>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3" idx="5"/>
            <a:endCxn id="35" idx="1"/>
          </p:cNvCxnSpPr>
          <p:nvPr/>
        </p:nvCxnSpPr>
        <p:spPr>
          <a:xfrm>
            <a:off x="6758916" y="3097328"/>
            <a:ext cx="609399"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448135" y="4607858"/>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39" name="直接连接符 38"/>
          <p:cNvCxnSpPr>
            <a:stCxn id="33" idx="4"/>
            <a:endCxn id="38" idx="0"/>
          </p:cNvCxnSpPr>
          <p:nvPr/>
        </p:nvCxnSpPr>
        <p:spPr>
          <a:xfrm flipH="1">
            <a:off x="6628155" y="3150055"/>
            <a:ext cx="3468" cy="1457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7014356" y="798022"/>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p:cNvSpPr/>
          <p:nvPr/>
        </p:nvSpPr>
        <p:spPr>
          <a:xfrm>
            <a:off x="6143435" y="1724945"/>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42" name="直接连接符 41"/>
          <p:cNvCxnSpPr>
            <a:stCxn id="40" idx="3"/>
            <a:endCxn id="41" idx="7"/>
          </p:cNvCxnSpPr>
          <p:nvPr/>
        </p:nvCxnSpPr>
        <p:spPr>
          <a:xfrm flipH="1">
            <a:off x="6450748" y="1105335"/>
            <a:ext cx="616335" cy="672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7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P spid="18" grpId="0" animBg="1"/>
      <p:bldP spid="29" grpId="0" animBg="1"/>
      <p:bldP spid="33" grpId="0" animBg="1"/>
      <p:bldP spid="34" grpId="0" animBg="1"/>
      <p:bldP spid="35" grpId="0" animBg="1"/>
      <p:bldP spid="38"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聚类系数</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772816"/>
            <a:ext cx="4527783" cy="9779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4797152"/>
            <a:ext cx="4845299" cy="88269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2483768" y="3517165"/>
                <a:ext cx="1763476" cy="582147"/>
              </a:xfrm>
              <a:prstGeom prst="rect">
                <a:avLst/>
              </a:prstGeom>
              <a:solidFill>
                <a:schemeClr val="bg1">
                  <a:lumMod val="95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𝐶</m:t>
                      </m:r>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grow m:val="on"/>
                              <m:subHide m:val="on"/>
                              <m:supHide m:val="on"/>
                              <m:ctrlPr>
                                <a:rPr lang="zh-CN" altLang="en-US" i="1">
                                  <a:latin typeface="Cambria Math" panose="02040503050406030204" pitchFamily="18" charset="0"/>
                                </a:rPr>
                              </m:ctrlPr>
                            </m:naryP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𝑖</m:t>
                                  </m:r>
                                </m:sub>
                              </m:sSub>
                            </m:e>
                          </m:nary>
                        </m:num>
                        <m:den>
                          <m:r>
                            <a:rPr lang="en-US" altLang="zh-CN" b="0" i="1" smtClean="0">
                              <a:latin typeface="Cambria Math" panose="02040503050406030204" pitchFamily="18" charset="0"/>
                            </a:rPr>
                            <m:t>|</m:t>
                          </m:r>
                          <m:r>
                            <m:rPr>
                              <m:sty m:val="p"/>
                            </m:rPr>
                            <a:rPr lang="en-US" altLang="zh-CN" i="1">
                              <a:latin typeface="Cambria Math" panose="02040503050406030204" pitchFamily="18" charset="0"/>
                            </a:rPr>
                            <m:t>A</m:t>
                          </m:r>
                          <m:r>
                            <a:rPr lang="en-US" altLang="zh-CN" i="1">
                              <a:latin typeface="Cambria Math" panose="02040503050406030204" pitchFamily="18" charset="0"/>
                            </a:rPr>
                            <m:t>|</m:t>
                          </m:r>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483768" y="3517165"/>
                <a:ext cx="1763476" cy="582147"/>
              </a:xfrm>
              <a:prstGeom prst="rect">
                <a:avLst/>
              </a:prstGeom>
              <a:blipFill>
                <a:blip r:embed="rId5"/>
                <a:stretch>
                  <a:fillRect/>
                </a:stretch>
              </a:blipFill>
            </p:spPr>
            <p:txBody>
              <a:bodyPr/>
              <a:lstStyle/>
              <a:p>
                <a:r>
                  <a:rPr lang="zh-CN" altLang="en-US">
                    <a:noFill/>
                  </a:rPr>
                  <a:t> </a:t>
                </a:r>
              </a:p>
            </p:txBody>
          </p:sp>
        </mc:Fallback>
      </mc:AlternateContent>
      <p:sp>
        <p:nvSpPr>
          <p:cNvPr id="9" name="矩形 8"/>
          <p:cNvSpPr/>
          <p:nvPr/>
        </p:nvSpPr>
        <p:spPr>
          <a:xfrm>
            <a:off x="1844080" y="3094692"/>
            <a:ext cx="1569660" cy="369332"/>
          </a:xfrm>
          <a:prstGeom prst="rect">
            <a:avLst/>
          </a:prstGeom>
        </p:spPr>
        <p:txBody>
          <a:bodyPr wrap="none">
            <a:spAutoFit/>
          </a:bodyPr>
          <a:lstStyle/>
          <a:p>
            <a:r>
              <a:rPr lang="zh-CN" altLang="en-US" dirty="0"/>
              <a:t>平均聚类系数</a:t>
            </a:r>
          </a:p>
        </p:txBody>
      </p:sp>
      <p:sp>
        <p:nvSpPr>
          <p:cNvPr id="10" name="矩形 9"/>
          <p:cNvSpPr/>
          <p:nvPr/>
        </p:nvSpPr>
        <p:spPr>
          <a:xfrm>
            <a:off x="1844080" y="1425810"/>
            <a:ext cx="1579278" cy="369332"/>
          </a:xfrm>
          <a:prstGeom prst="rect">
            <a:avLst/>
          </a:prstGeom>
        </p:spPr>
        <p:txBody>
          <a:bodyPr wrap="none">
            <a:spAutoFit/>
          </a:bodyPr>
          <a:lstStyle/>
          <a:p>
            <a:r>
              <a:rPr lang="zh-CN" altLang="en-US" dirty="0"/>
              <a:t>局部聚类系数</a:t>
            </a:r>
          </a:p>
        </p:txBody>
      </p:sp>
      <p:sp>
        <p:nvSpPr>
          <p:cNvPr id="11" name="矩形 10"/>
          <p:cNvSpPr/>
          <p:nvPr/>
        </p:nvSpPr>
        <p:spPr>
          <a:xfrm>
            <a:off x="1619672" y="4427820"/>
            <a:ext cx="1569660" cy="369332"/>
          </a:xfrm>
          <a:prstGeom prst="rect">
            <a:avLst/>
          </a:prstGeom>
        </p:spPr>
        <p:txBody>
          <a:bodyPr wrap="none">
            <a:spAutoFit/>
          </a:bodyPr>
          <a:lstStyle/>
          <a:p>
            <a:r>
              <a:rPr lang="zh-CN" altLang="en-US" dirty="0"/>
              <a:t>全局聚类系数</a:t>
            </a:r>
          </a:p>
        </p:txBody>
      </p:sp>
    </p:spTree>
    <p:extLst>
      <p:ext uri="{BB962C8B-B14F-4D97-AF65-F5344CB8AC3E}">
        <p14:creationId xmlns:p14="http://schemas.microsoft.com/office/powerpoint/2010/main" val="335836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484784"/>
            <a:ext cx="3098959" cy="2946551"/>
          </a:xfrm>
          <a:prstGeom prst="rect">
            <a:avLst/>
          </a:prstGeom>
        </p:spPr>
      </p:pic>
    </p:spTree>
    <p:extLst>
      <p:ext uri="{BB962C8B-B14F-4D97-AF65-F5344CB8AC3E}">
        <p14:creationId xmlns:p14="http://schemas.microsoft.com/office/powerpoint/2010/main" val="2879174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988944"/>
            <a:ext cx="6120680" cy="3216082"/>
          </a:xfrm>
        </p:spPr>
      </p:pic>
      <p:sp>
        <p:nvSpPr>
          <p:cNvPr id="5" name="任意多边形 4"/>
          <p:cNvSpPr/>
          <p:nvPr/>
        </p:nvSpPr>
        <p:spPr>
          <a:xfrm>
            <a:off x="2483768" y="2132856"/>
            <a:ext cx="0" cy="121920"/>
          </a:xfrm>
          <a:custGeom>
            <a:avLst/>
            <a:gdLst>
              <a:gd name="connsiteX0" fmla="*/ 0 w 0"/>
              <a:gd name="connsiteY0" fmla="*/ 0 h 121920"/>
              <a:gd name="connsiteX1" fmla="*/ 0 w 0"/>
              <a:gd name="connsiteY1" fmla="*/ 121920 h 121920"/>
            </a:gdLst>
            <a:ahLst/>
            <a:cxnLst>
              <a:cxn ang="0">
                <a:pos x="connsiteX0" y="connsiteY0"/>
              </a:cxn>
              <a:cxn ang="0">
                <a:pos x="connsiteX1" y="connsiteY1"/>
              </a:cxn>
            </a:cxnLst>
            <a:rect l="l" t="t" r="r" b="b"/>
            <a:pathLst>
              <a:path h="121920">
                <a:moveTo>
                  <a:pt x="0" y="0"/>
                </a:moveTo>
                <a:lnTo>
                  <a:pt x="0" y="1219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656080" y="2326545"/>
            <a:ext cx="182880" cy="213724"/>
          </a:xfrm>
          <a:custGeom>
            <a:avLst/>
            <a:gdLst>
              <a:gd name="connsiteX0" fmla="*/ 0 w 182880"/>
              <a:gd name="connsiteY0" fmla="*/ 61055 h 213724"/>
              <a:gd name="connsiteX1" fmla="*/ 30480 w 182880"/>
              <a:gd name="connsiteY1" fmla="*/ 10255 h 213724"/>
              <a:gd name="connsiteX2" fmla="*/ 132080 w 182880"/>
              <a:gd name="connsiteY2" fmla="*/ 10255 h 213724"/>
              <a:gd name="connsiteX3" fmla="*/ 91440 w 182880"/>
              <a:gd name="connsiteY3" fmla="*/ 71215 h 213724"/>
              <a:gd name="connsiteX4" fmla="*/ 50800 w 182880"/>
              <a:gd name="connsiteY4" fmla="*/ 81375 h 213724"/>
              <a:gd name="connsiteX5" fmla="*/ 40640 w 182880"/>
              <a:gd name="connsiteY5" fmla="*/ 111855 h 213724"/>
              <a:gd name="connsiteX6" fmla="*/ 10160 w 182880"/>
              <a:gd name="connsiteY6" fmla="*/ 172815 h 213724"/>
              <a:gd name="connsiteX7" fmla="*/ 50800 w 182880"/>
              <a:gd name="connsiteY7" fmla="*/ 203295 h 213724"/>
              <a:gd name="connsiteX8" fmla="*/ 182880 w 182880"/>
              <a:gd name="connsiteY8" fmla="*/ 213455 h 2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 h="213724">
                <a:moveTo>
                  <a:pt x="0" y="61055"/>
                </a:moveTo>
                <a:cubicBezTo>
                  <a:pt x="10160" y="44122"/>
                  <a:pt x="15487" y="23106"/>
                  <a:pt x="30480" y="10255"/>
                </a:cubicBezTo>
                <a:cubicBezTo>
                  <a:pt x="55153" y="-10893"/>
                  <a:pt x="110386" y="6639"/>
                  <a:pt x="132080" y="10255"/>
                </a:cubicBezTo>
                <a:cubicBezTo>
                  <a:pt x="122382" y="39350"/>
                  <a:pt x="122778" y="53308"/>
                  <a:pt x="91440" y="71215"/>
                </a:cubicBezTo>
                <a:cubicBezTo>
                  <a:pt x="79316" y="78143"/>
                  <a:pt x="64347" y="77988"/>
                  <a:pt x="50800" y="81375"/>
                </a:cubicBezTo>
                <a:cubicBezTo>
                  <a:pt x="47413" y="91535"/>
                  <a:pt x="45429" y="102276"/>
                  <a:pt x="40640" y="111855"/>
                </a:cubicBezTo>
                <a:cubicBezTo>
                  <a:pt x="1249" y="190637"/>
                  <a:pt x="35697" y="96203"/>
                  <a:pt x="10160" y="172815"/>
                </a:cubicBezTo>
                <a:cubicBezTo>
                  <a:pt x="23707" y="182975"/>
                  <a:pt x="34886" y="197508"/>
                  <a:pt x="50800" y="203295"/>
                </a:cubicBezTo>
                <a:cubicBezTo>
                  <a:pt x="86643" y="216329"/>
                  <a:pt x="144975" y="213455"/>
                  <a:pt x="182880" y="213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574800" y="3251200"/>
            <a:ext cx="243840" cy="531461"/>
          </a:xfrm>
          <a:custGeom>
            <a:avLst/>
            <a:gdLst>
              <a:gd name="connsiteX0" fmla="*/ 30480 w 243840"/>
              <a:gd name="connsiteY0" fmla="*/ 0 h 531461"/>
              <a:gd name="connsiteX1" fmla="*/ 81280 w 243840"/>
              <a:gd name="connsiteY1" fmla="*/ 142240 h 531461"/>
              <a:gd name="connsiteX2" fmla="*/ 223520 w 243840"/>
              <a:gd name="connsiteY2" fmla="*/ 152400 h 531461"/>
              <a:gd name="connsiteX3" fmla="*/ 243840 w 243840"/>
              <a:gd name="connsiteY3" fmla="*/ 182880 h 531461"/>
              <a:gd name="connsiteX4" fmla="*/ 223520 w 243840"/>
              <a:gd name="connsiteY4" fmla="*/ 233680 h 531461"/>
              <a:gd name="connsiteX5" fmla="*/ 152400 w 243840"/>
              <a:gd name="connsiteY5" fmla="*/ 284480 h 531461"/>
              <a:gd name="connsiteX6" fmla="*/ 40640 w 243840"/>
              <a:gd name="connsiteY6" fmla="*/ 314960 h 531461"/>
              <a:gd name="connsiteX7" fmla="*/ 101600 w 243840"/>
              <a:gd name="connsiteY7" fmla="*/ 345440 h 531461"/>
              <a:gd name="connsiteX8" fmla="*/ 162560 w 243840"/>
              <a:gd name="connsiteY8" fmla="*/ 396240 h 531461"/>
              <a:gd name="connsiteX9" fmla="*/ 152400 w 243840"/>
              <a:gd name="connsiteY9" fmla="*/ 518160 h 531461"/>
              <a:gd name="connsiteX10" fmla="*/ 121920 w 243840"/>
              <a:gd name="connsiteY10" fmla="*/ 528320 h 531461"/>
              <a:gd name="connsiteX11" fmla="*/ 0 w 243840"/>
              <a:gd name="connsiteY11" fmla="*/ 508000 h 53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 h="531461">
                <a:moveTo>
                  <a:pt x="30480" y="0"/>
                </a:moveTo>
                <a:cubicBezTo>
                  <a:pt x="47413" y="47413"/>
                  <a:pt x="41764" y="111043"/>
                  <a:pt x="81280" y="142240"/>
                </a:cubicBezTo>
                <a:cubicBezTo>
                  <a:pt x="118589" y="171694"/>
                  <a:pt x="177405" y="140871"/>
                  <a:pt x="223520" y="152400"/>
                </a:cubicBezTo>
                <a:cubicBezTo>
                  <a:pt x="235366" y="155362"/>
                  <a:pt x="237067" y="172720"/>
                  <a:pt x="243840" y="182880"/>
                </a:cubicBezTo>
                <a:cubicBezTo>
                  <a:pt x="237067" y="199813"/>
                  <a:pt x="233186" y="218214"/>
                  <a:pt x="223520" y="233680"/>
                </a:cubicBezTo>
                <a:cubicBezTo>
                  <a:pt x="207154" y="259865"/>
                  <a:pt x="179725" y="273550"/>
                  <a:pt x="152400" y="284480"/>
                </a:cubicBezTo>
                <a:cubicBezTo>
                  <a:pt x="100838" y="305105"/>
                  <a:pt x="91658" y="304756"/>
                  <a:pt x="40640" y="314960"/>
                </a:cubicBezTo>
                <a:cubicBezTo>
                  <a:pt x="127991" y="373194"/>
                  <a:pt x="17472" y="303376"/>
                  <a:pt x="101600" y="345440"/>
                </a:cubicBezTo>
                <a:cubicBezTo>
                  <a:pt x="129890" y="359585"/>
                  <a:pt x="140090" y="373770"/>
                  <a:pt x="162560" y="396240"/>
                </a:cubicBezTo>
                <a:cubicBezTo>
                  <a:pt x="159173" y="436880"/>
                  <a:pt x="164393" y="479183"/>
                  <a:pt x="152400" y="518160"/>
                </a:cubicBezTo>
                <a:cubicBezTo>
                  <a:pt x="149250" y="528396"/>
                  <a:pt x="132630" y="528320"/>
                  <a:pt x="121920" y="528320"/>
                </a:cubicBezTo>
                <a:cubicBezTo>
                  <a:pt x="15984" y="528320"/>
                  <a:pt x="35254" y="543254"/>
                  <a:pt x="0" y="508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3190240" y="3362960"/>
            <a:ext cx="298256" cy="145718"/>
          </a:xfrm>
          <a:custGeom>
            <a:avLst/>
            <a:gdLst>
              <a:gd name="connsiteX0" fmla="*/ 0 w 298256"/>
              <a:gd name="connsiteY0" fmla="*/ 0 h 145718"/>
              <a:gd name="connsiteX1" fmla="*/ 101600 w 298256"/>
              <a:gd name="connsiteY1" fmla="*/ 142240 h 145718"/>
              <a:gd name="connsiteX2" fmla="*/ 162560 w 298256"/>
              <a:gd name="connsiteY2" fmla="*/ 121920 h 145718"/>
              <a:gd name="connsiteX3" fmla="*/ 193040 w 298256"/>
              <a:gd name="connsiteY3" fmla="*/ 111760 h 145718"/>
              <a:gd name="connsiteX4" fmla="*/ 223520 w 298256"/>
              <a:gd name="connsiteY4" fmla="*/ 101600 h 145718"/>
              <a:gd name="connsiteX5" fmla="*/ 274320 w 298256"/>
              <a:gd name="connsiteY5" fmla="*/ 91440 h 14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56" h="145718">
                <a:moveTo>
                  <a:pt x="0" y="0"/>
                </a:moveTo>
                <a:cubicBezTo>
                  <a:pt x="33867" y="47413"/>
                  <a:pt x="54987" y="107280"/>
                  <a:pt x="101600" y="142240"/>
                </a:cubicBezTo>
                <a:cubicBezTo>
                  <a:pt x="118735" y="155091"/>
                  <a:pt x="142240" y="128693"/>
                  <a:pt x="162560" y="121920"/>
                </a:cubicBezTo>
                <a:lnTo>
                  <a:pt x="193040" y="111760"/>
                </a:lnTo>
                <a:cubicBezTo>
                  <a:pt x="203200" y="108373"/>
                  <a:pt x="212918" y="103115"/>
                  <a:pt x="223520" y="101600"/>
                </a:cubicBezTo>
                <a:cubicBezTo>
                  <a:pt x="301345" y="90482"/>
                  <a:pt x="318587" y="91440"/>
                  <a:pt x="274320" y="91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3362960" y="3362960"/>
            <a:ext cx="0" cy="284480"/>
          </a:xfrm>
          <a:custGeom>
            <a:avLst/>
            <a:gdLst>
              <a:gd name="connsiteX0" fmla="*/ 0 w 0"/>
              <a:gd name="connsiteY0" fmla="*/ 0 h 284480"/>
              <a:gd name="connsiteX1" fmla="*/ 0 w 0"/>
              <a:gd name="connsiteY1" fmla="*/ 284480 h 284480"/>
            </a:gdLst>
            <a:ahLst/>
            <a:cxnLst>
              <a:cxn ang="0">
                <a:pos x="connsiteX0" y="connsiteY0"/>
              </a:cxn>
              <a:cxn ang="0">
                <a:pos x="connsiteX1" y="connsiteY1"/>
              </a:cxn>
            </a:cxnLst>
            <a:rect l="l" t="t" r="r" b="b"/>
            <a:pathLst>
              <a:path h="284480">
                <a:moveTo>
                  <a:pt x="0" y="0"/>
                </a:moveTo>
                <a:lnTo>
                  <a:pt x="0" y="2844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3210418" y="2611120"/>
            <a:ext cx="255579" cy="294640"/>
          </a:xfrm>
          <a:custGeom>
            <a:avLst/>
            <a:gdLst>
              <a:gd name="connsiteX0" fmla="*/ 40782 w 255579"/>
              <a:gd name="connsiteY0" fmla="*/ 0 h 294640"/>
              <a:gd name="connsiteX1" fmla="*/ 71262 w 255579"/>
              <a:gd name="connsiteY1" fmla="*/ 101600 h 294640"/>
              <a:gd name="connsiteX2" fmla="*/ 101742 w 255579"/>
              <a:gd name="connsiteY2" fmla="*/ 121920 h 294640"/>
              <a:gd name="connsiteX3" fmla="*/ 132222 w 255579"/>
              <a:gd name="connsiteY3" fmla="*/ 152400 h 294640"/>
              <a:gd name="connsiteX4" fmla="*/ 223662 w 255579"/>
              <a:gd name="connsiteY4" fmla="*/ 162560 h 294640"/>
              <a:gd name="connsiteX5" fmla="*/ 254142 w 255579"/>
              <a:gd name="connsiteY5" fmla="*/ 172720 h 294640"/>
              <a:gd name="connsiteX6" fmla="*/ 223662 w 255579"/>
              <a:gd name="connsiteY6" fmla="*/ 254000 h 294640"/>
              <a:gd name="connsiteX7" fmla="*/ 193182 w 255579"/>
              <a:gd name="connsiteY7" fmla="*/ 274320 h 294640"/>
              <a:gd name="connsiteX8" fmla="*/ 132222 w 255579"/>
              <a:gd name="connsiteY8" fmla="*/ 294640 h 294640"/>
              <a:gd name="connsiteX9" fmla="*/ 30622 w 255579"/>
              <a:gd name="connsiteY9" fmla="*/ 284480 h 294640"/>
              <a:gd name="connsiteX10" fmla="*/ 10302 w 255579"/>
              <a:gd name="connsiteY10" fmla="*/ 254000 h 294640"/>
              <a:gd name="connsiteX11" fmla="*/ 142 w 255579"/>
              <a:gd name="connsiteY11" fmla="*/ 203200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579" h="294640">
                <a:moveTo>
                  <a:pt x="40782" y="0"/>
                </a:moveTo>
                <a:cubicBezTo>
                  <a:pt x="47177" y="44765"/>
                  <a:pt x="40459" y="70797"/>
                  <a:pt x="71262" y="101600"/>
                </a:cubicBezTo>
                <a:cubicBezTo>
                  <a:pt x="79896" y="110234"/>
                  <a:pt x="92361" y="114103"/>
                  <a:pt x="101742" y="121920"/>
                </a:cubicBezTo>
                <a:cubicBezTo>
                  <a:pt x="112780" y="131118"/>
                  <a:pt x="118591" y="147856"/>
                  <a:pt x="132222" y="152400"/>
                </a:cubicBezTo>
                <a:cubicBezTo>
                  <a:pt x="161316" y="162098"/>
                  <a:pt x="193182" y="159173"/>
                  <a:pt x="223662" y="162560"/>
                </a:cubicBezTo>
                <a:cubicBezTo>
                  <a:pt x="233822" y="165947"/>
                  <a:pt x="250755" y="162560"/>
                  <a:pt x="254142" y="172720"/>
                </a:cubicBezTo>
                <a:cubicBezTo>
                  <a:pt x="261411" y="194528"/>
                  <a:pt x="239543" y="238119"/>
                  <a:pt x="223662" y="254000"/>
                </a:cubicBezTo>
                <a:cubicBezTo>
                  <a:pt x="215028" y="262634"/>
                  <a:pt x="204340" y="269361"/>
                  <a:pt x="193182" y="274320"/>
                </a:cubicBezTo>
                <a:cubicBezTo>
                  <a:pt x="173609" y="283019"/>
                  <a:pt x="132222" y="294640"/>
                  <a:pt x="132222" y="294640"/>
                </a:cubicBezTo>
                <a:cubicBezTo>
                  <a:pt x="98355" y="291253"/>
                  <a:pt x="62911" y="295243"/>
                  <a:pt x="30622" y="284480"/>
                </a:cubicBezTo>
                <a:cubicBezTo>
                  <a:pt x="19038" y="280619"/>
                  <a:pt x="15763" y="264922"/>
                  <a:pt x="10302" y="254000"/>
                </a:cubicBezTo>
                <a:cubicBezTo>
                  <a:pt x="-2000" y="229396"/>
                  <a:pt x="142" y="226449"/>
                  <a:pt x="142" y="203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312160" y="2641600"/>
            <a:ext cx="233680" cy="30480"/>
          </a:xfrm>
          <a:custGeom>
            <a:avLst/>
            <a:gdLst>
              <a:gd name="connsiteX0" fmla="*/ 0 w 233680"/>
              <a:gd name="connsiteY0" fmla="*/ 30480 h 30480"/>
              <a:gd name="connsiteX1" fmla="*/ 233680 w 233680"/>
              <a:gd name="connsiteY1" fmla="*/ 0 h 30480"/>
            </a:gdLst>
            <a:ahLst/>
            <a:cxnLst>
              <a:cxn ang="0">
                <a:pos x="connsiteX0" y="connsiteY0"/>
              </a:cxn>
              <a:cxn ang="0">
                <a:pos x="connsiteX1" y="connsiteY1"/>
              </a:cxn>
            </a:cxnLst>
            <a:rect l="l" t="t" r="r" b="b"/>
            <a:pathLst>
              <a:path w="233680" h="30480">
                <a:moveTo>
                  <a:pt x="0" y="30480"/>
                </a:moveTo>
                <a:lnTo>
                  <a:pt x="23368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06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512168"/>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068960"/>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交互结构的基本模型</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800" b="1" dirty="0">
                <a:latin typeface="Bell MT" panose="02020503060305020303" pitchFamily="18" charset="0"/>
                <a:ea typeface="华文隶书" panose="02010800040101010101" pitchFamily="2" charset="-122"/>
              </a:rPr>
              <a:t>3</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7956376" y="2312876"/>
            <a:ext cx="936104" cy="936104"/>
          </a:xfrm>
          <a:prstGeom prst="ellipse">
            <a:avLst/>
          </a:prstGeom>
        </p:spPr>
      </p:pic>
    </p:spTree>
    <p:extLst>
      <p:ext uri="{BB962C8B-B14F-4D97-AF65-F5344CB8AC3E}">
        <p14:creationId xmlns:p14="http://schemas.microsoft.com/office/powerpoint/2010/main" val="301707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全局耦合网络（</a:t>
            </a:r>
            <a:r>
              <a:rPr lang="en-US" altLang="zh-CN" sz="2800" b="1" dirty="0">
                <a:solidFill>
                  <a:schemeClr val="bg1"/>
                </a:solidFill>
              </a:rPr>
              <a:t>Globally coupled network</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 y="2498287"/>
            <a:ext cx="3031153" cy="3513621"/>
          </a:xfrm>
          <a:prstGeom prst="rect">
            <a:avLst/>
          </a:prstGeom>
        </p:spPr>
      </p:pic>
      <p:sp>
        <p:nvSpPr>
          <p:cNvPr id="7" name="矩形 6"/>
          <p:cNvSpPr/>
          <p:nvPr/>
        </p:nvSpPr>
        <p:spPr>
          <a:xfrm>
            <a:off x="4303461" y="2348880"/>
            <a:ext cx="3851127" cy="2616101"/>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GC</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pPr marL="457200" indent="-457200">
              <a:buFont typeface="Arial" panose="020B0604020202020204" pitchFamily="34" charset="0"/>
              <a:buChar char="•"/>
            </a:pPr>
            <a:r>
              <a:rPr lang="en-US" altLang="zh-CN" sz="2800" i="1" dirty="0">
                <a:solidFill>
                  <a:schemeClr val="bg1"/>
                </a:solidFill>
              </a:rPr>
              <a:t>L</a:t>
            </a:r>
            <a:r>
              <a:rPr lang="en-US" altLang="zh-CN" sz="2800" i="1" baseline="-25000" dirty="0">
                <a:solidFill>
                  <a:schemeClr val="bg1"/>
                </a:solidFill>
              </a:rPr>
              <a:t>GC</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pPr marL="457200" indent="-457200">
              <a:buFont typeface="Arial" panose="020B0604020202020204" pitchFamily="34" charset="0"/>
              <a:buChar char="•"/>
            </a:pPr>
            <a:r>
              <a:rPr lang="en-US" altLang="zh-CN" sz="2800" i="1" dirty="0">
                <a:solidFill>
                  <a:schemeClr val="bg1"/>
                </a:solidFill>
              </a:rPr>
              <a:t>C</a:t>
            </a:r>
            <a:r>
              <a:rPr lang="en-US" altLang="zh-CN" sz="2800" i="1" baseline="-25000" dirty="0">
                <a:solidFill>
                  <a:schemeClr val="bg1"/>
                </a:solidFill>
              </a:rPr>
              <a:t>GC</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endParaRPr lang="en-US" altLang="zh-CN" sz="2800" i="1" dirty="0">
              <a:solidFill>
                <a:schemeClr val="bg1"/>
              </a:solidFill>
            </a:endParaRPr>
          </a:p>
        </p:txBody>
      </p:sp>
      <p:sp>
        <p:nvSpPr>
          <p:cNvPr id="9" name="矩形 8"/>
          <p:cNvSpPr/>
          <p:nvPr/>
        </p:nvSpPr>
        <p:spPr>
          <a:xfrm>
            <a:off x="323527" y="1569100"/>
            <a:ext cx="7632627" cy="461665"/>
          </a:xfrm>
          <a:prstGeom prst="rect">
            <a:avLst/>
          </a:prstGeom>
        </p:spPr>
        <p:txBody>
          <a:bodyPr wrap="square">
            <a:spAutoFit/>
          </a:bodyPr>
          <a:lstStyle/>
          <a:p>
            <a:r>
              <a:rPr lang="zh-CN" altLang="en-US" sz="2400" b="1" dirty="0">
                <a:solidFill>
                  <a:schemeClr val="bg1"/>
                </a:solidFill>
              </a:rPr>
              <a:t>任意两节点间均有边相连</a:t>
            </a:r>
            <a:endParaRPr lang="en-US" altLang="zh-CN" sz="2400" b="1" dirty="0">
              <a:solidFill>
                <a:schemeClr val="bg1"/>
              </a:solidFill>
            </a:endParaRPr>
          </a:p>
        </p:txBody>
      </p:sp>
    </p:spTree>
    <p:extLst>
      <p:ext uri="{BB962C8B-B14F-4D97-AF65-F5344CB8AC3E}">
        <p14:creationId xmlns:p14="http://schemas.microsoft.com/office/powerpoint/2010/main" val="28562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全局耦合网络（</a:t>
            </a:r>
            <a:r>
              <a:rPr lang="en-US" altLang="zh-CN" sz="2800" b="1" dirty="0">
                <a:solidFill>
                  <a:schemeClr val="bg1"/>
                </a:solidFill>
              </a:rPr>
              <a:t>Globally coupled network</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 y="2498287"/>
            <a:ext cx="3031153" cy="3513621"/>
          </a:xfrm>
          <a:prstGeom prst="rect">
            <a:avLst/>
          </a:prstGeom>
        </p:spPr>
      </p:pic>
      <p:sp>
        <p:nvSpPr>
          <p:cNvPr id="7" name="矩形 6"/>
          <p:cNvSpPr/>
          <p:nvPr/>
        </p:nvSpPr>
        <p:spPr>
          <a:xfrm>
            <a:off x="4303461" y="2348880"/>
            <a:ext cx="3851127" cy="2616101"/>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GC</a:t>
            </a:r>
            <a:r>
              <a:rPr lang="en-US" altLang="zh-CN" sz="2800" dirty="0">
                <a:solidFill>
                  <a:schemeClr val="bg1"/>
                </a:solidFill>
              </a:rPr>
              <a:t>=|</a:t>
            </a:r>
            <a:r>
              <a:rPr lang="en-US" altLang="zh-CN" sz="2800" i="1" dirty="0">
                <a:solidFill>
                  <a:schemeClr val="bg1"/>
                </a:solidFill>
              </a:rPr>
              <a:t>A</a:t>
            </a:r>
            <a:r>
              <a:rPr lang="en-US" altLang="zh-CN" sz="2800" dirty="0">
                <a:solidFill>
                  <a:schemeClr val="bg1"/>
                </a:solidFill>
              </a:rPr>
              <a:t>|-1</a:t>
            </a:r>
          </a:p>
          <a:p>
            <a:pPr marL="457200" indent="-457200">
              <a:buFont typeface="Arial" panose="020B0604020202020204" pitchFamily="34" charset="0"/>
              <a:buChar char="•"/>
            </a:pPr>
            <a:r>
              <a:rPr lang="en-US" altLang="zh-CN" sz="2800" i="1" dirty="0">
                <a:solidFill>
                  <a:schemeClr val="bg1"/>
                </a:solidFill>
              </a:rPr>
              <a:t>L</a:t>
            </a:r>
            <a:r>
              <a:rPr lang="en-US" altLang="zh-CN" sz="2800" i="1" baseline="-25000" dirty="0">
                <a:solidFill>
                  <a:schemeClr val="bg1"/>
                </a:solidFill>
              </a:rPr>
              <a:t>GC</a:t>
            </a:r>
            <a:r>
              <a:rPr lang="en-US" altLang="zh-CN" sz="2800" dirty="0">
                <a:solidFill>
                  <a:schemeClr val="bg1"/>
                </a:solidFill>
              </a:rPr>
              <a:t>=1</a:t>
            </a:r>
          </a:p>
          <a:p>
            <a:pPr marL="457200" indent="-457200">
              <a:buFont typeface="Arial" panose="020B0604020202020204" pitchFamily="34" charset="0"/>
              <a:buChar char="•"/>
            </a:pPr>
            <a:r>
              <a:rPr lang="en-US" altLang="zh-CN" sz="2800" i="1" dirty="0">
                <a:solidFill>
                  <a:schemeClr val="bg1"/>
                </a:solidFill>
              </a:rPr>
              <a:t>C</a:t>
            </a:r>
            <a:r>
              <a:rPr lang="en-US" altLang="zh-CN" sz="2800" i="1" baseline="-25000" dirty="0">
                <a:solidFill>
                  <a:schemeClr val="bg1"/>
                </a:solidFill>
              </a:rPr>
              <a:t>GC</a:t>
            </a:r>
            <a:r>
              <a:rPr lang="en-US" altLang="zh-CN" sz="2800" dirty="0">
                <a:solidFill>
                  <a:schemeClr val="bg1"/>
                </a:solidFill>
              </a:rPr>
              <a:t>=1</a:t>
            </a:r>
          </a:p>
          <a:p>
            <a:endParaRPr lang="en-US" altLang="zh-CN" sz="2800" i="1" dirty="0">
              <a:solidFill>
                <a:schemeClr val="bg1"/>
              </a:solidFill>
            </a:endParaRPr>
          </a:p>
        </p:txBody>
      </p:sp>
      <p:sp>
        <p:nvSpPr>
          <p:cNvPr id="3" name="矩形 2"/>
          <p:cNvSpPr/>
          <p:nvPr/>
        </p:nvSpPr>
        <p:spPr>
          <a:xfrm>
            <a:off x="3808589" y="5142367"/>
            <a:ext cx="5112568"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2800" b="1" u="sng" dirty="0">
                <a:solidFill>
                  <a:srgbClr val="FFFF00"/>
                </a:solidFill>
              </a:rPr>
              <a:t>1</a:t>
            </a:r>
            <a:r>
              <a:rPr lang="zh-CN" altLang="en-US" sz="2800" b="1" u="sng" dirty="0">
                <a:solidFill>
                  <a:srgbClr val="FFFF00"/>
                </a:solidFill>
              </a:rPr>
              <a:t>）聚类性</a:t>
            </a:r>
            <a:endParaRPr lang="en-US" altLang="zh-CN" sz="2800" b="1" u="sng" dirty="0">
              <a:solidFill>
                <a:srgbClr val="FFFF00"/>
              </a:solidFill>
            </a:endParaRPr>
          </a:p>
          <a:p>
            <a:r>
              <a:rPr lang="en-US" altLang="zh-CN" sz="2800" b="1" u="sng" dirty="0">
                <a:solidFill>
                  <a:srgbClr val="FFFF00"/>
                </a:solidFill>
              </a:rPr>
              <a:t>2</a:t>
            </a:r>
            <a:r>
              <a:rPr lang="zh-CN" altLang="en-US" sz="2800" b="1" u="sng" dirty="0">
                <a:solidFill>
                  <a:srgbClr val="FFFF00"/>
                </a:solidFill>
              </a:rPr>
              <a:t>）小世界性质</a:t>
            </a:r>
            <a:endParaRPr lang="en-US" altLang="zh-CN" sz="2800" b="1" u="sng" dirty="0">
              <a:solidFill>
                <a:srgbClr val="FFFF00"/>
              </a:solidFill>
            </a:endParaRPr>
          </a:p>
          <a:p>
            <a:r>
              <a:rPr lang="en-US" altLang="zh-CN" sz="2800" b="1" u="sng" dirty="0">
                <a:solidFill>
                  <a:srgbClr val="FFFF00"/>
                </a:solidFill>
              </a:rPr>
              <a:t>3</a:t>
            </a:r>
            <a:r>
              <a:rPr lang="zh-CN" altLang="en-US" sz="2800" b="1" u="sng" dirty="0">
                <a:solidFill>
                  <a:srgbClr val="FFFF00"/>
                </a:solidFill>
              </a:rPr>
              <a:t>）便于全局协调</a:t>
            </a:r>
            <a:endParaRPr lang="en-US" altLang="zh-CN" sz="2800" b="1" u="sng" dirty="0">
              <a:solidFill>
                <a:srgbClr val="FFFF00"/>
              </a:solidFill>
            </a:endParaRPr>
          </a:p>
        </p:txBody>
      </p:sp>
      <p:sp>
        <p:nvSpPr>
          <p:cNvPr id="9" name="矩形 8"/>
          <p:cNvSpPr/>
          <p:nvPr/>
        </p:nvSpPr>
        <p:spPr>
          <a:xfrm>
            <a:off x="323527" y="1569100"/>
            <a:ext cx="7632627" cy="461665"/>
          </a:xfrm>
          <a:prstGeom prst="rect">
            <a:avLst/>
          </a:prstGeom>
        </p:spPr>
        <p:txBody>
          <a:bodyPr wrap="square">
            <a:spAutoFit/>
          </a:bodyPr>
          <a:lstStyle/>
          <a:p>
            <a:r>
              <a:rPr lang="zh-CN" altLang="en-US" sz="2400" b="1" dirty="0">
                <a:solidFill>
                  <a:schemeClr val="bg1"/>
                </a:solidFill>
              </a:rPr>
              <a:t>任意两节点间均有边相连</a:t>
            </a:r>
            <a:endParaRPr lang="en-US" altLang="zh-CN" sz="2400" b="1" dirty="0">
              <a:solidFill>
                <a:schemeClr val="bg1"/>
              </a:solidFill>
            </a:endParaRPr>
          </a:p>
        </p:txBody>
      </p:sp>
    </p:spTree>
    <p:extLst>
      <p:ext uri="{BB962C8B-B14F-4D97-AF65-F5344CB8AC3E}">
        <p14:creationId xmlns:p14="http://schemas.microsoft.com/office/powerpoint/2010/main" val="161295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215009" y="877248"/>
            <a:ext cx="9143999" cy="523220"/>
          </a:xfrm>
          <a:prstGeom prst="rect">
            <a:avLst/>
          </a:prstGeom>
        </p:spPr>
        <p:txBody>
          <a:bodyPr wrap="square">
            <a:spAutoFit/>
          </a:bodyPr>
          <a:lstStyle/>
          <a:p>
            <a:r>
              <a:rPr lang="zh-CN" altLang="en-US" sz="2800" b="1" dirty="0">
                <a:solidFill>
                  <a:schemeClr val="bg1"/>
                </a:solidFill>
              </a:rPr>
              <a:t>最近邻耦合网络（</a:t>
            </a:r>
            <a:r>
              <a:rPr lang="en-US" altLang="zh-CN" sz="2800" b="1" dirty="0">
                <a:solidFill>
                  <a:schemeClr val="bg1"/>
                </a:solidFill>
              </a:rPr>
              <a:t>nearest-neighbor coupled network</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251521" y="1453312"/>
            <a:ext cx="8496944"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3995936" y="2348880"/>
                <a:ext cx="3851127" cy="2616101"/>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NC</a:t>
                </a:r>
                <a:r>
                  <a:rPr lang="en-US" altLang="zh-CN" sz="2800" dirty="0">
                    <a:solidFill>
                      <a:schemeClr val="bg1"/>
                    </a:solidFill>
                  </a:rPr>
                  <a:t>=</a:t>
                </a:r>
                <a:r>
                  <a:rPr lang="zh-CN" altLang="en-US" sz="2800" i="1" dirty="0">
                    <a:solidFill>
                      <a:schemeClr val="bg1"/>
                    </a:solidFill>
                  </a:rPr>
                  <a:t>？</a:t>
                </a:r>
                <a:endParaRPr lang="en-US" altLang="zh-CN" sz="2800" i="1" dirty="0">
                  <a:solidFill>
                    <a:schemeClr val="bg1"/>
                  </a:solidFill>
                </a:endParaRPr>
              </a:p>
              <a:p>
                <a:pPr marL="457200" indent="-457200">
                  <a:buFont typeface="Arial" panose="020B0604020202020204" pitchFamily="34" charset="0"/>
                  <a:buChar char="•"/>
                </a:pPr>
                <a:r>
                  <a:rPr lang="en-US" altLang="zh-CN" sz="2800" i="1" dirty="0">
                    <a:solidFill>
                      <a:schemeClr val="bg1"/>
                    </a:solidFill>
                  </a:rPr>
                  <a:t>L</a:t>
                </a:r>
                <a:r>
                  <a:rPr lang="en-US" altLang="zh-CN" sz="2800" i="1" baseline="-25000" dirty="0">
                    <a:solidFill>
                      <a:schemeClr val="bg1"/>
                    </a:solidFill>
                  </a:rPr>
                  <a:t>NC</a:t>
                </a:r>
                <a14:m>
                  <m:oMath xmlns:m="http://schemas.openxmlformats.org/officeDocument/2006/math">
                    <m:r>
                      <a:rPr lang="en-US" altLang="zh-CN" sz="2800" i="1" dirty="0" smtClean="0">
                        <a:solidFill>
                          <a:schemeClr val="bg1"/>
                        </a:solidFill>
                        <a:latin typeface="Cambria Math" panose="02040503050406030204" pitchFamily="18" charset="0"/>
                        <a:ea typeface="Cambria Math" panose="02040503050406030204" pitchFamily="18" charset="0"/>
                      </a:rPr>
                      <m:t>≈</m:t>
                    </m:r>
                    <m:r>
                      <a:rPr lang="zh-CN" altLang="en-US" sz="2800" i="1" dirty="0">
                        <a:solidFill>
                          <a:schemeClr val="bg1"/>
                        </a:solidFill>
                        <a:latin typeface="Cambria Math" panose="02040503050406030204" pitchFamily="18" charset="0"/>
                        <a:ea typeface="Cambria Math" panose="02040503050406030204" pitchFamily="18" charset="0"/>
                      </a:rPr>
                      <m:t>？</m:t>
                    </m:r>
                  </m:oMath>
                </a14:m>
                <a:endParaRPr lang="en-US" altLang="zh-CN" sz="2800" i="1" dirty="0">
                  <a:solidFill>
                    <a:schemeClr val="bg1"/>
                  </a:solidFill>
                </a:endParaRPr>
              </a:p>
              <a:p>
                <a:pPr marL="457200" indent="-457200">
                  <a:buFont typeface="Arial" panose="020B0604020202020204" pitchFamily="34" charset="0"/>
                  <a:buChar char="•"/>
                </a:pPr>
                <a:r>
                  <a:rPr lang="en-US" altLang="zh-CN" sz="2800" i="1" dirty="0">
                    <a:solidFill>
                      <a:schemeClr val="bg1"/>
                    </a:solidFill>
                  </a:rPr>
                  <a:t>C</a:t>
                </a:r>
                <a:r>
                  <a:rPr lang="en-US" altLang="zh-CN" sz="2800" i="1" baseline="-25000" dirty="0">
                    <a:solidFill>
                      <a:schemeClr val="bg1"/>
                    </a:solidFill>
                  </a:rPr>
                  <a:t>NC</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endParaRPr lang="en-US" altLang="zh-CN" sz="2800" i="1"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995936" y="2348880"/>
                <a:ext cx="3851127" cy="2616101"/>
              </a:xfrm>
              <a:prstGeom prst="rect">
                <a:avLst/>
              </a:prstGeom>
              <a:blipFill>
                <a:blip r:embed="rId3"/>
                <a:stretch>
                  <a:fillRect l="-2853" t="-2797"/>
                </a:stretch>
              </a:blipFill>
            </p:spPr>
            <p:txBody>
              <a:bodyPr/>
              <a:lstStyle/>
              <a:p>
                <a:r>
                  <a:rPr lang="zh-CN" altLang="en-US">
                    <a:noFill/>
                  </a:rPr>
                  <a:t> </a:t>
                </a:r>
              </a:p>
            </p:txBody>
          </p:sp>
        </mc:Fallback>
      </mc:AlternateContent>
      <p:sp>
        <p:nvSpPr>
          <p:cNvPr id="9" name="矩形 8"/>
          <p:cNvSpPr/>
          <p:nvPr/>
        </p:nvSpPr>
        <p:spPr>
          <a:xfrm>
            <a:off x="179512" y="1537628"/>
            <a:ext cx="8820473" cy="461665"/>
          </a:xfrm>
          <a:prstGeom prst="rect">
            <a:avLst/>
          </a:prstGeom>
        </p:spPr>
        <p:txBody>
          <a:bodyPr wrap="square">
            <a:spAutoFit/>
          </a:bodyPr>
          <a:lstStyle/>
          <a:p>
            <a:r>
              <a:rPr lang="zh-CN" altLang="en-US" sz="2400" b="1" dirty="0">
                <a:solidFill>
                  <a:schemeClr val="bg1"/>
                </a:solidFill>
              </a:rPr>
              <a:t>任意节点均与其左右</a:t>
            </a:r>
            <a:r>
              <a:rPr lang="en-US" altLang="zh-CN" sz="2400" b="1" i="1" dirty="0">
                <a:solidFill>
                  <a:schemeClr val="bg1"/>
                </a:solidFill>
              </a:rPr>
              <a:t>K/2</a:t>
            </a:r>
            <a:r>
              <a:rPr lang="zh-CN" altLang="en-US" sz="2400" b="1" dirty="0">
                <a:solidFill>
                  <a:schemeClr val="bg1"/>
                </a:solidFill>
              </a:rPr>
              <a:t>个邻居节点相连</a:t>
            </a:r>
            <a:r>
              <a:rPr lang="en-US" altLang="zh-CN" sz="2400" b="1" dirty="0">
                <a:solidFill>
                  <a:schemeClr val="bg1"/>
                </a:solidFill>
              </a:rPr>
              <a:t>(</a:t>
            </a:r>
            <a:r>
              <a:rPr lang="en-US" altLang="zh-CN" sz="2400" b="1" i="1" dirty="0">
                <a:solidFill>
                  <a:schemeClr val="bg1"/>
                </a:solidFill>
              </a:rPr>
              <a:t>K</a:t>
            </a:r>
            <a:r>
              <a:rPr lang="zh-CN" altLang="en-US" sz="2400" b="1" dirty="0">
                <a:solidFill>
                  <a:schemeClr val="bg1"/>
                </a:solidFill>
              </a:rPr>
              <a:t>为偶数</a:t>
            </a:r>
            <a:r>
              <a:rPr lang="en-US" altLang="zh-CN" sz="2400" b="1" dirty="0">
                <a:solidFill>
                  <a:schemeClr val="bg1"/>
                </a:solidFill>
              </a:rPr>
              <a:t>)</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8013" r="70316" b="26538"/>
          <a:stretch/>
        </p:blipFill>
        <p:spPr>
          <a:xfrm>
            <a:off x="323528" y="2337176"/>
            <a:ext cx="2765776" cy="2880233"/>
          </a:xfrm>
          <a:prstGeom prst="rect">
            <a:avLst/>
          </a:prstGeom>
        </p:spPr>
      </p:pic>
      <p:sp>
        <p:nvSpPr>
          <p:cNvPr id="12" name="文本框 11"/>
          <p:cNvSpPr txBox="1"/>
          <p:nvPr/>
        </p:nvSpPr>
        <p:spPr>
          <a:xfrm>
            <a:off x="3588484" y="4780315"/>
            <a:ext cx="5040560" cy="369332"/>
          </a:xfrm>
          <a:prstGeom prst="rect">
            <a:avLst/>
          </a:prstGeom>
          <a:solidFill>
            <a:schemeClr val="bg1"/>
          </a:solidFill>
        </p:spPr>
        <p:txBody>
          <a:bodyPr wrap="square" rtlCol="0">
            <a:spAutoFit/>
          </a:bodyPr>
          <a:lstStyle/>
          <a:p>
            <a:r>
              <a:rPr lang="zh-CN" altLang="en-US" dirty="0"/>
              <a:t>网络中</a:t>
            </a:r>
            <a:r>
              <a:rPr lang="en-US" altLang="zh-CN" dirty="0"/>
              <a:t>1</a:t>
            </a:r>
            <a:r>
              <a:rPr lang="zh-CN" altLang="en-US" dirty="0"/>
              <a:t>步到达的最远节点与该节点的间距为</a:t>
            </a:r>
            <a:r>
              <a:rPr lang="en-US" altLang="zh-CN" dirty="0"/>
              <a:t>K/2</a:t>
            </a:r>
            <a:endParaRPr lang="zh-CN" altLang="en-US" dirty="0"/>
          </a:p>
        </p:txBody>
      </p:sp>
    </p:spTree>
    <p:extLst>
      <p:ext uri="{BB962C8B-B14F-4D97-AF65-F5344CB8AC3E}">
        <p14:creationId xmlns:p14="http://schemas.microsoft.com/office/powerpoint/2010/main" val="14354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3"/>
          <p:cNvSpPr txBox="1"/>
          <p:nvPr/>
        </p:nvSpPr>
        <p:spPr>
          <a:xfrm>
            <a:off x="179512" y="1931853"/>
            <a:ext cx="2880320"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资源：</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局部信息：</a:t>
            </a:r>
            <a:r>
              <a:rPr lang="en-US" altLang="zh-CN" sz="2000" b="1" i="1" dirty="0" err="1">
                <a:latin typeface="Times New Roman" panose="02020603050405020304" pitchFamily="18" charset="0"/>
                <a:ea typeface="微软雅黑" panose="020B0503020204020204" pitchFamily="34" charset="-122"/>
                <a:cs typeface="Times New Roman" panose="02020603050405020304" pitchFamily="18" charset="0"/>
              </a:rPr>
              <a:t>Loc</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p>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目标：</a:t>
            </a:r>
            <a:r>
              <a:rPr lang="en-US" altLang="zh-CN" sz="2000" b="1" i="1" dirty="0" err="1">
                <a:latin typeface="Times New Roman" panose="02020603050405020304" pitchFamily="18" charset="0"/>
                <a:ea typeface="微软雅黑" panose="020B0503020204020204" pitchFamily="34" charset="-122"/>
                <a:cs typeface="Times New Roman" panose="02020603050405020304" pitchFamily="18" charset="0"/>
              </a:rPr>
              <a:t>Obj</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行为策略：</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44624"/>
            <a:ext cx="7644638"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基本形式化定义实例分析</a:t>
            </a:r>
          </a:p>
        </p:txBody>
      </p:sp>
      <p:sp>
        <p:nvSpPr>
          <p:cNvPr id="18" name="Oval 18"/>
          <p:cNvSpPr/>
          <p:nvPr/>
        </p:nvSpPr>
        <p:spPr>
          <a:xfrm>
            <a:off x="51941" y="660340"/>
            <a:ext cx="1008112" cy="936880"/>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endParaRPr 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 name="直接连接符 18"/>
          <p:cNvCxnSpPr/>
          <p:nvPr/>
        </p:nvCxnSpPr>
        <p:spPr>
          <a:xfrm>
            <a:off x="1223628" y="1467117"/>
            <a:ext cx="5112568"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3"/>
          <a:stretch>
            <a:fillRect/>
          </a:stretch>
        </p:blipFill>
        <p:spPr>
          <a:xfrm>
            <a:off x="2699792" y="3068960"/>
            <a:ext cx="6066322" cy="3399341"/>
          </a:xfrm>
          <a:prstGeom prst="rect">
            <a:avLst/>
          </a:prstGeom>
        </p:spPr>
      </p:pic>
      <p:sp>
        <p:nvSpPr>
          <p:cNvPr id="9" name="文本框 3"/>
          <p:cNvSpPr txBox="1"/>
          <p:nvPr/>
        </p:nvSpPr>
        <p:spPr>
          <a:xfrm>
            <a:off x="1223628" y="822323"/>
            <a:ext cx="554461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R, </a:t>
            </a:r>
            <a:r>
              <a:rPr lang="en-US" altLang="zh-CN" sz="3200" b="1" i="1" dirty="0" err="1">
                <a:latin typeface="Times New Roman" panose="02020603050405020304" pitchFamily="18" charset="0"/>
                <a:ea typeface="微软雅黑" panose="020B0503020204020204" pitchFamily="34" charset="-122"/>
                <a:cs typeface="Times New Roman" panose="02020603050405020304" pitchFamily="18" charset="0"/>
              </a:rPr>
              <a:t>Loc</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err="1">
                <a:latin typeface="Times New Roman" panose="02020603050405020304" pitchFamily="18" charset="0"/>
                <a:ea typeface="微软雅黑" panose="020B0503020204020204" pitchFamily="34" charset="-122"/>
                <a:cs typeface="Times New Roman" panose="02020603050405020304" pitchFamily="18" charset="0"/>
              </a:rPr>
              <a:t>Obj</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9152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C:\Users\86159\AppData\Local\Temp\ksohtml\wpsFC.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68760"/>
            <a:ext cx="5040560" cy="3997513"/>
          </a:xfrm>
          <a:prstGeom prst="rect">
            <a:avLst/>
          </a:prstGeom>
          <a:solidFill>
            <a:schemeClr val="bg1"/>
          </a:solidFill>
        </p:spPr>
      </p:pic>
      <p:sp>
        <p:nvSpPr>
          <p:cNvPr id="6" name="文本框 5"/>
          <p:cNvSpPr txBox="1"/>
          <p:nvPr/>
        </p:nvSpPr>
        <p:spPr>
          <a:xfrm>
            <a:off x="1619672" y="548680"/>
            <a:ext cx="5040560" cy="369332"/>
          </a:xfrm>
          <a:prstGeom prst="rect">
            <a:avLst/>
          </a:prstGeom>
          <a:noFill/>
        </p:spPr>
        <p:txBody>
          <a:bodyPr wrap="square" rtlCol="0">
            <a:spAutoFit/>
          </a:bodyPr>
          <a:lstStyle/>
          <a:p>
            <a:r>
              <a:rPr lang="zh-CN" altLang="en-US" dirty="0"/>
              <a:t>网络中</a:t>
            </a:r>
            <a:r>
              <a:rPr lang="en-US" altLang="zh-CN" dirty="0"/>
              <a:t>1</a:t>
            </a:r>
            <a:r>
              <a:rPr lang="zh-CN" altLang="en-US" dirty="0"/>
              <a:t>步到达的最远节点与该节点的间距为</a:t>
            </a:r>
            <a:r>
              <a:rPr lang="en-US" altLang="zh-CN" dirty="0"/>
              <a:t>K/2</a:t>
            </a:r>
            <a:endParaRPr lang="zh-CN" altLang="en-US" dirty="0"/>
          </a:p>
        </p:txBody>
      </p:sp>
    </p:spTree>
    <p:extLst>
      <p:ext uri="{BB962C8B-B14F-4D97-AF65-F5344CB8AC3E}">
        <p14:creationId xmlns:p14="http://schemas.microsoft.com/office/powerpoint/2010/main" val="1789089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86159\AppData\Local\Temp\ksohtml\wps9DAC.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2736"/>
            <a:ext cx="6192688" cy="4176464"/>
          </a:xfrm>
          <a:prstGeom prst="rect">
            <a:avLst/>
          </a:prstGeom>
          <a:solidFill>
            <a:schemeClr val="bg1"/>
          </a:solidFill>
        </p:spPr>
      </p:pic>
    </p:spTree>
    <p:extLst>
      <p:ext uri="{BB962C8B-B14F-4D97-AF65-F5344CB8AC3E}">
        <p14:creationId xmlns:p14="http://schemas.microsoft.com/office/powerpoint/2010/main" val="75806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215009" y="877248"/>
            <a:ext cx="9143999" cy="523220"/>
          </a:xfrm>
          <a:prstGeom prst="rect">
            <a:avLst/>
          </a:prstGeom>
        </p:spPr>
        <p:txBody>
          <a:bodyPr wrap="square">
            <a:spAutoFit/>
          </a:bodyPr>
          <a:lstStyle/>
          <a:p>
            <a:r>
              <a:rPr lang="zh-CN" altLang="en-US" sz="2800" b="1" dirty="0">
                <a:solidFill>
                  <a:schemeClr val="bg1"/>
                </a:solidFill>
              </a:rPr>
              <a:t>最近邻耦合网络（</a:t>
            </a:r>
            <a:r>
              <a:rPr lang="en-US" altLang="zh-CN" sz="2800" b="1" dirty="0">
                <a:solidFill>
                  <a:schemeClr val="bg1"/>
                </a:solidFill>
              </a:rPr>
              <a:t>nearest-neighbor coupled network</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251521" y="1453312"/>
            <a:ext cx="8496944"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3995936" y="2348880"/>
                <a:ext cx="3851127" cy="2616101"/>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NC</a:t>
                </a:r>
                <a:r>
                  <a:rPr lang="en-US" altLang="zh-CN" sz="2800" dirty="0">
                    <a:solidFill>
                      <a:schemeClr val="bg1"/>
                    </a:solidFill>
                  </a:rPr>
                  <a:t>=</a:t>
                </a:r>
                <a:r>
                  <a:rPr lang="en-US" altLang="zh-CN" sz="2800" i="1" dirty="0">
                    <a:solidFill>
                      <a:schemeClr val="bg1"/>
                    </a:solidFill>
                  </a:rPr>
                  <a:t>K</a:t>
                </a:r>
              </a:p>
              <a:p>
                <a:pPr marL="457200" indent="-457200">
                  <a:buFont typeface="Arial" panose="020B0604020202020204" pitchFamily="34" charset="0"/>
                  <a:buChar char="•"/>
                </a:pPr>
                <a:r>
                  <a:rPr lang="en-US" altLang="zh-CN" sz="2800" i="1" dirty="0">
                    <a:solidFill>
                      <a:schemeClr val="bg1"/>
                    </a:solidFill>
                  </a:rPr>
                  <a:t>L</a:t>
                </a:r>
                <a:r>
                  <a:rPr lang="en-US" altLang="zh-CN" sz="2800" i="1" baseline="-25000" dirty="0">
                    <a:solidFill>
                      <a:schemeClr val="bg1"/>
                    </a:solidFill>
                  </a:rPr>
                  <a:t>NC</a:t>
                </a:r>
                <a14:m>
                  <m:oMath xmlns:m="http://schemas.openxmlformats.org/officeDocument/2006/math">
                    <m:r>
                      <a:rPr lang="en-US" altLang="zh-CN" sz="2800" i="1" dirty="0" smtClean="0">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a:t>
                </a:r>
                <a:r>
                  <a:rPr lang="en-US" altLang="zh-CN" sz="2800" i="1" dirty="0">
                    <a:solidFill>
                      <a:schemeClr val="bg1"/>
                    </a:solidFill>
                  </a:rPr>
                  <a:t>A</a:t>
                </a:r>
                <a:r>
                  <a:rPr lang="en-US" altLang="zh-CN" sz="2800" dirty="0">
                    <a:solidFill>
                      <a:schemeClr val="bg1"/>
                    </a:solidFill>
                  </a:rPr>
                  <a:t>|/2K</a:t>
                </a:r>
              </a:p>
              <a:p>
                <a:pPr marL="457200" indent="-457200">
                  <a:buFont typeface="Arial" panose="020B0604020202020204" pitchFamily="34" charset="0"/>
                  <a:buChar char="•"/>
                </a:pPr>
                <a:r>
                  <a:rPr lang="en-US" altLang="zh-CN" sz="2800" i="1" dirty="0">
                    <a:solidFill>
                      <a:schemeClr val="bg1"/>
                    </a:solidFill>
                  </a:rPr>
                  <a:t>C</a:t>
                </a:r>
                <a:r>
                  <a:rPr lang="en-US" altLang="zh-CN" sz="2800" i="1" baseline="-25000" dirty="0">
                    <a:solidFill>
                      <a:schemeClr val="bg1"/>
                    </a:solidFill>
                  </a:rPr>
                  <a:t>NC</a:t>
                </a:r>
                <a:r>
                  <a:rPr lang="en-US" altLang="zh-CN" sz="2800" dirty="0">
                    <a:solidFill>
                      <a:schemeClr val="bg1"/>
                    </a:solidFill>
                  </a:rPr>
                  <a:t>=3(K-2)/4(K-1)</a:t>
                </a:r>
              </a:p>
              <a:p>
                <a:endParaRPr lang="en-US" altLang="zh-CN" sz="2800" i="1"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995936" y="2348880"/>
                <a:ext cx="3851127" cy="2616101"/>
              </a:xfrm>
              <a:prstGeom prst="rect">
                <a:avLst/>
              </a:prstGeom>
              <a:blipFill>
                <a:blip r:embed="rId3"/>
                <a:stretch>
                  <a:fillRect l="-2853" t="-2797"/>
                </a:stretch>
              </a:blipFill>
            </p:spPr>
            <p:txBody>
              <a:bodyPr/>
              <a:lstStyle/>
              <a:p>
                <a:r>
                  <a:rPr lang="zh-CN" altLang="en-US">
                    <a:noFill/>
                  </a:rPr>
                  <a:t> </a:t>
                </a:r>
              </a:p>
            </p:txBody>
          </p:sp>
        </mc:Fallback>
      </mc:AlternateContent>
      <p:sp>
        <p:nvSpPr>
          <p:cNvPr id="9" name="矩形 8"/>
          <p:cNvSpPr/>
          <p:nvPr/>
        </p:nvSpPr>
        <p:spPr>
          <a:xfrm>
            <a:off x="179512" y="1537628"/>
            <a:ext cx="8820473" cy="461665"/>
          </a:xfrm>
          <a:prstGeom prst="rect">
            <a:avLst/>
          </a:prstGeom>
        </p:spPr>
        <p:txBody>
          <a:bodyPr wrap="square">
            <a:spAutoFit/>
          </a:bodyPr>
          <a:lstStyle/>
          <a:p>
            <a:r>
              <a:rPr lang="zh-CN" altLang="en-US" sz="2400" b="1" dirty="0">
                <a:solidFill>
                  <a:schemeClr val="bg1"/>
                </a:solidFill>
              </a:rPr>
              <a:t>任意节点均与其左右</a:t>
            </a:r>
            <a:r>
              <a:rPr lang="en-US" altLang="zh-CN" sz="2400" b="1" i="1" dirty="0">
                <a:solidFill>
                  <a:schemeClr val="bg1"/>
                </a:solidFill>
              </a:rPr>
              <a:t>K/2</a:t>
            </a:r>
            <a:r>
              <a:rPr lang="zh-CN" altLang="en-US" sz="2400" b="1" dirty="0">
                <a:solidFill>
                  <a:schemeClr val="bg1"/>
                </a:solidFill>
              </a:rPr>
              <a:t>个邻居节点相连</a:t>
            </a:r>
            <a:r>
              <a:rPr lang="en-US" altLang="zh-CN" sz="2400" b="1" dirty="0">
                <a:solidFill>
                  <a:schemeClr val="bg1"/>
                </a:solidFill>
              </a:rPr>
              <a:t>(</a:t>
            </a:r>
            <a:r>
              <a:rPr lang="en-US" altLang="zh-CN" sz="2400" b="1" i="1" dirty="0">
                <a:solidFill>
                  <a:schemeClr val="bg1"/>
                </a:solidFill>
              </a:rPr>
              <a:t>K</a:t>
            </a:r>
            <a:r>
              <a:rPr lang="zh-CN" altLang="en-US" sz="2400" b="1" dirty="0">
                <a:solidFill>
                  <a:schemeClr val="bg1"/>
                </a:solidFill>
              </a:rPr>
              <a:t>为偶数</a:t>
            </a:r>
            <a:r>
              <a:rPr lang="en-US" altLang="zh-CN" sz="2400" b="1" dirty="0">
                <a:solidFill>
                  <a:schemeClr val="bg1"/>
                </a:solidFill>
              </a:rPr>
              <a:t>)</a:t>
            </a:r>
          </a:p>
        </p:txBody>
      </p:sp>
      <p:sp>
        <p:nvSpPr>
          <p:cNvPr id="10" name="矩形 9"/>
          <p:cNvSpPr/>
          <p:nvPr/>
        </p:nvSpPr>
        <p:spPr>
          <a:xfrm>
            <a:off x="3870662" y="4738189"/>
            <a:ext cx="5112568" cy="18158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2800" b="1" u="sng" dirty="0">
                <a:solidFill>
                  <a:srgbClr val="FFFF00"/>
                </a:solidFill>
              </a:rPr>
              <a:t>1</a:t>
            </a:r>
            <a:r>
              <a:rPr lang="zh-CN" altLang="en-US" sz="2800" b="1" u="sng" dirty="0">
                <a:solidFill>
                  <a:srgbClr val="FFFF00"/>
                </a:solidFill>
              </a:rPr>
              <a:t>）聚类性</a:t>
            </a:r>
            <a:endParaRPr lang="en-US" altLang="zh-CN" sz="2800" b="1" u="sng" dirty="0">
              <a:solidFill>
                <a:srgbClr val="FFFF00"/>
              </a:solidFill>
            </a:endParaRPr>
          </a:p>
          <a:p>
            <a:r>
              <a:rPr lang="en-US" altLang="zh-CN" sz="2800" b="1" u="sng" dirty="0">
                <a:solidFill>
                  <a:srgbClr val="FFFF00"/>
                </a:solidFill>
              </a:rPr>
              <a:t>2</a:t>
            </a:r>
            <a:r>
              <a:rPr lang="zh-CN" altLang="en-US" sz="2800" b="1" u="sng" dirty="0">
                <a:solidFill>
                  <a:srgbClr val="FFFF00"/>
                </a:solidFill>
              </a:rPr>
              <a:t>）</a:t>
            </a:r>
            <a:r>
              <a:rPr lang="zh-CN" altLang="en-US" sz="2800" b="1" u="sng" dirty="0">
                <a:solidFill>
                  <a:srgbClr val="FF0000"/>
                </a:solidFill>
              </a:rPr>
              <a:t>不具有</a:t>
            </a:r>
            <a:r>
              <a:rPr lang="zh-CN" altLang="en-US" sz="2800" b="1" u="sng" dirty="0">
                <a:solidFill>
                  <a:srgbClr val="FFFF00"/>
                </a:solidFill>
              </a:rPr>
              <a:t>小世界性质</a:t>
            </a:r>
            <a:endParaRPr lang="en-US" altLang="zh-CN" sz="2800" b="1" u="sng" dirty="0">
              <a:solidFill>
                <a:srgbClr val="FFFF00"/>
              </a:solidFill>
            </a:endParaRPr>
          </a:p>
          <a:p>
            <a:r>
              <a:rPr lang="en-US" altLang="zh-CN" sz="2800" b="1" u="sng" dirty="0">
                <a:solidFill>
                  <a:srgbClr val="FFFF00"/>
                </a:solidFill>
              </a:rPr>
              <a:t>3</a:t>
            </a:r>
            <a:r>
              <a:rPr lang="zh-CN" altLang="en-US" sz="2800" b="1" u="sng" dirty="0">
                <a:solidFill>
                  <a:srgbClr val="FFFF00"/>
                </a:solidFill>
              </a:rPr>
              <a:t>）难以全局协调（当节点数量大时，平均路径长度很大）</a:t>
            </a:r>
            <a:endParaRPr lang="en-US" altLang="zh-CN" sz="2800" b="1" u="sng" dirty="0">
              <a:solidFill>
                <a:srgbClr val="FFFF00"/>
              </a:solidFill>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8013" r="70316" b="26538"/>
          <a:stretch/>
        </p:blipFill>
        <p:spPr>
          <a:xfrm>
            <a:off x="323528" y="2337176"/>
            <a:ext cx="2765776" cy="2880233"/>
          </a:xfrm>
          <a:prstGeom prst="rect">
            <a:avLst/>
          </a:prstGeom>
        </p:spPr>
      </p:pic>
    </p:spTree>
    <p:extLst>
      <p:ext uri="{BB962C8B-B14F-4D97-AF65-F5344CB8AC3E}">
        <p14:creationId xmlns:p14="http://schemas.microsoft.com/office/powerpoint/2010/main" val="3981861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954107"/>
          </a:xfrm>
          <a:prstGeom prst="rect">
            <a:avLst/>
          </a:prstGeom>
        </p:spPr>
        <p:txBody>
          <a:bodyPr wrap="square">
            <a:spAutoFit/>
          </a:bodyPr>
          <a:lstStyle/>
          <a:p>
            <a:r>
              <a:rPr lang="zh-CN" altLang="en-US" sz="2800" b="1" dirty="0">
                <a:solidFill>
                  <a:schemeClr val="bg1"/>
                </a:solidFill>
              </a:rPr>
              <a:t>星形网络（</a:t>
            </a:r>
            <a:r>
              <a:rPr lang="en-US" altLang="zh-CN" sz="2800" b="1" dirty="0">
                <a:solidFill>
                  <a:schemeClr val="bg1"/>
                </a:solidFill>
              </a:rPr>
              <a:t>Star coupled network</a:t>
            </a:r>
            <a:r>
              <a:rPr lang="zh-CN" altLang="en-US" sz="2800" b="1" dirty="0">
                <a:solidFill>
                  <a:schemeClr val="bg1"/>
                </a:solidFill>
              </a:rPr>
              <a:t>）</a:t>
            </a:r>
            <a:endParaRPr lang="en-US" altLang="zh-CN" sz="2800" b="1" dirty="0">
              <a:solidFill>
                <a:schemeClr val="bg1"/>
              </a:solidFill>
            </a:endParaRPr>
          </a:p>
          <a:p>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3527" y="1574029"/>
            <a:ext cx="8820473" cy="461665"/>
          </a:xfrm>
          <a:prstGeom prst="rect">
            <a:avLst/>
          </a:prstGeom>
        </p:spPr>
        <p:txBody>
          <a:bodyPr wrap="square">
            <a:spAutoFit/>
          </a:bodyPr>
          <a:lstStyle/>
          <a:p>
            <a:r>
              <a:rPr lang="zh-CN" altLang="en-US" sz="2400" b="1" dirty="0">
                <a:solidFill>
                  <a:schemeClr val="bg1"/>
                </a:solidFill>
              </a:rPr>
              <a:t>存在一个中心节点，其余节点均只与该中心节点连接</a:t>
            </a:r>
            <a:endParaRPr lang="en-US" altLang="zh-CN" sz="2400" b="1" dirty="0">
              <a:solidFill>
                <a:schemeClr val="bg1"/>
              </a:solidFill>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66879" t="3713" r="5869" b="31115"/>
          <a:stretch/>
        </p:blipFill>
        <p:spPr>
          <a:xfrm>
            <a:off x="367337" y="2507735"/>
            <a:ext cx="3010714" cy="2787700"/>
          </a:xfrm>
          <a:prstGeom prst="rect">
            <a:avLst/>
          </a:prstGeom>
        </p:spPr>
      </p:pic>
      <p:sp>
        <p:nvSpPr>
          <p:cNvPr id="10" name="矩形 9"/>
          <p:cNvSpPr/>
          <p:nvPr/>
        </p:nvSpPr>
        <p:spPr>
          <a:xfrm>
            <a:off x="3745388" y="2216252"/>
            <a:ext cx="5256584" cy="2185214"/>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star</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L</a:t>
            </a:r>
            <a:r>
              <a:rPr lang="en-US" altLang="zh-CN" sz="2800" i="1" baseline="-25000" dirty="0" err="1">
                <a:solidFill>
                  <a:schemeClr val="bg1"/>
                </a:solidFill>
              </a:rPr>
              <a:t>star</a:t>
            </a:r>
            <a:r>
              <a:rPr lang="en-US" altLang="zh-CN" sz="2800" dirty="0">
                <a:solidFill>
                  <a:schemeClr val="bg1"/>
                </a:solidFill>
              </a:rPr>
              <a:t>=</a:t>
            </a:r>
            <a:r>
              <a:rPr lang="zh-CN" altLang="en-US" sz="2800" dirty="0">
                <a:solidFill>
                  <a:schemeClr val="bg1"/>
                </a:solidFill>
              </a:rPr>
              <a:t>？</a:t>
            </a:r>
            <a:endParaRPr lang="en-US" altLang="zh-CN" sz="2800"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C</a:t>
            </a:r>
            <a:r>
              <a:rPr lang="en-US" altLang="zh-CN" sz="2800" i="1" baseline="-25000" dirty="0" err="1">
                <a:solidFill>
                  <a:schemeClr val="bg1"/>
                </a:solidFill>
              </a:rPr>
              <a:t>star</a:t>
            </a:r>
            <a:r>
              <a:rPr lang="en-US" altLang="zh-CN" sz="2800" dirty="0">
                <a:solidFill>
                  <a:schemeClr val="bg1"/>
                </a:solidFill>
              </a:rPr>
              <a:t>=</a:t>
            </a:r>
            <a:r>
              <a:rPr lang="zh-CN" altLang="en-US" sz="2800" dirty="0">
                <a:solidFill>
                  <a:schemeClr val="bg1"/>
                </a:solidFill>
              </a:rPr>
              <a:t>？</a:t>
            </a:r>
            <a:endParaRPr lang="en-US" altLang="zh-CN" sz="2400" dirty="0">
              <a:solidFill>
                <a:schemeClr val="bg1"/>
              </a:solidFill>
            </a:endParaRPr>
          </a:p>
        </p:txBody>
      </p:sp>
    </p:spTree>
    <p:extLst>
      <p:ext uri="{BB962C8B-B14F-4D97-AF65-F5344CB8AC3E}">
        <p14:creationId xmlns:p14="http://schemas.microsoft.com/office/powerpoint/2010/main" val="2856612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47664" y="1196752"/>
            <a:ext cx="5400600" cy="461665"/>
          </a:xfrm>
          <a:prstGeom prst="rect">
            <a:avLst/>
          </a:prstGeom>
          <a:solidFill>
            <a:schemeClr val="bg1"/>
          </a:solidFill>
        </p:spPr>
        <p:txBody>
          <a:bodyPr wrap="square" rtlCol="0">
            <a:spAutoFit/>
          </a:bodyPr>
          <a:lstStyle/>
          <a:p>
            <a:r>
              <a:rPr lang="zh-CN" altLang="en-US" sz="2400" dirty="0"/>
              <a:t>中心点到其它点的最短路径和：</a:t>
            </a:r>
            <a:r>
              <a:rPr lang="en-US" altLang="zh-CN" sz="2400" dirty="0"/>
              <a:t>|A|-1</a:t>
            </a:r>
            <a:endParaRPr lang="zh-CN" altLang="en-US" sz="2400" dirty="0"/>
          </a:p>
        </p:txBody>
      </p:sp>
      <p:sp>
        <p:nvSpPr>
          <p:cNvPr id="5" name="文本框 4"/>
          <p:cNvSpPr txBox="1"/>
          <p:nvPr/>
        </p:nvSpPr>
        <p:spPr>
          <a:xfrm>
            <a:off x="1475656" y="2348880"/>
            <a:ext cx="5400600" cy="954107"/>
          </a:xfrm>
          <a:prstGeom prst="rect">
            <a:avLst/>
          </a:prstGeom>
          <a:solidFill>
            <a:schemeClr val="bg1"/>
          </a:solidFill>
        </p:spPr>
        <p:txBody>
          <a:bodyPr wrap="square" rtlCol="0">
            <a:spAutoFit/>
          </a:bodyPr>
          <a:lstStyle/>
          <a:p>
            <a:r>
              <a:rPr lang="zh-CN" altLang="en-US" sz="2800" dirty="0"/>
              <a:t>非中心点到其它点的最短路径和：</a:t>
            </a:r>
            <a:r>
              <a:rPr lang="en-US" altLang="zh-CN" sz="2800" dirty="0"/>
              <a:t>(2(|A|-2)+1)(|A|-1)</a:t>
            </a:r>
            <a:endParaRPr lang="zh-CN" altLang="en-US" sz="2800" dirty="0"/>
          </a:p>
        </p:txBody>
      </p:sp>
      <p:sp>
        <p:nvSpPr>
          <p:cNvPr id="6" name="文本框 5"/>
          <p:cNvSpPr txBox="1"/>
          <p:nvPr/>
        </p:nvSpPr>
        <p:spPr>
          <a:xfrm>
            <a:off x="1547664" y="4365104"/>
            <a:ext cx="5400600" cy="646331"/>
          </a:xfrm>
          <a:prstGeom prst="rect">
            <a:avLst/>
          </a:prstGeom>
          <a:solidFill>
            <a:schemeClr val="bg1"/>
          </a:solidFill>
        </p:spPr>
        <p:txBody>
          <a:bodyPr wrap="square" rtlCol="0">
            <a:spAutoFit/>
          </a:bodyPr>
          <a:lstStyle/>
          <a:p>
            <a:r>
              <a:rPr lang="en-US" altLang="zh-CN" sz="3600" dirty="0"/>
              <a:t>L=2(|A|-1)/|A|</a:t>
            </a:r>
            <a:endParaRPr lang="zh-CN" altLang="en-US" sz="3600" dirty="0"/>
          </a:p>
        </p:txBody>
      </p:sp>
    </p:spTree>
    <p:extLst>
      <p:ext uri="{BB962C8B-B14F-4D97-AF65-F5344CB8AC3E}">
        <p14:creationId xmlns:p14="http://schemas.microsoft.com/office/powerpoint/2010/main" val="1685479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规则交互结构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954107"/>
          </a:xfrm>
          <a:prstGeom prst="rect">
            <a:avLst/>
          </a:prstGeom>
        </p:spPr>
        <p:txBody>
          <a:bodyPr wrap="square">
            <a:spAutoFit/>
          </a:bodyPr>
          <a:lstStyle/>
          <a:p>
            <a:r>
              <a:rPr lang="zh-CN" altLang="en-US" sz="2800" b="1" dirty="0">
                <a:solidFill>
                  <a:schemeClr val="bg1"/>
                </a:solidFill>
              </a:rPr>
              <a:t>星形网络（</a:t>
            </a:r>
            <a:r>
              <a:rPr lang="en-US" altLang="zh-CN" sz="2800" b="1" dirty="0">
                <a:solidFill>
                  <a:schemeClr val="bg1"/>
                </a:solidFill>
              </a:rPr>
              <a:t>Star coupled network</a:t>
            </a:r>
            <a:r>
              <a:rPr lang="zh-CN" altLang="en-US" sz="2800" b="1" dirty="0">
                <a:solidFill>
                  <a:schemeClr val="bg1"/>
                </a:solidFill>
              </a:rPr>
              <a:t>）</a:t>
            </a:r>
            <a:endParaRPr lang="en-US" altLang="zh-CN" sz="2800" b="1" dirty="0">
              <a:solidFill>
                <a:schemeClr val="bg1"/>
              </a:solidFill>
            </a:endParaRPr>
          </a:p>
          <a:p>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3527" y="1574029"/>
            <a:ext cx="8820473" cy="461665"/>
          </a:xfrm>
          <a:prstGeom prst="rect">
            <a:avLst/>
          </a:prstGeom>
        </p:spPr>
        <p:txBody>
          <a:bodyPr wrap="square">
            <a:spAutoFit/>
          </a:bodyPr>
          <a:lstStyle/>
          <a:p>
            <a:r>
              <a:rPr lang="zh-CN" altLang="en-US" sz="2400" b="1" dirty="0">
                <a:solidFill>
                  <a:schemeClr val="bg1"/>
                </a:solidFill>
              </a:rPr>
              <a:t>存在一个中心节点，其余节点均只与该中心节点连接</a:t>
            </a:r>
            <a:endParaRPr lang="en-US" altLang="zh-CN" sz="2400" b="1" dirty="0">
              <a:solidFill>
                <a:schemeClr val="bg1"/>
              </a:solidFill>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66879" t="3713" r="5869" b="31115"/>
          <a:stretch/>
        </p:blipFill>
        <p:spPr>
          <a:xfrm>
            <a:off x="367337" y="2507735"/>
            <a:ext cx="3010714" cy="27877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3745388" y="2216252"/>
                <a:ext cx="5256584" cy="2185214"/>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star</a:t>
                </a:r>
                <a:r>
                  <a:rPr lang="en-US" altLang="zh-CN" sz="2800" dirty="0">
                    <a:solidFill>
                      <a:schemeClr val="bg1"/>
                    </a:solidFill>
                  </a:rPr>
                  <a:t>=1 </a:t>
                </a:r>
                <a:r>
                  <a:rPr lang="zh-CN" altLang="en-US" sz="2800" dirty="0">
                    <a:solidFill>
                      <a:schemeClr val="bg1"/>
                    </a:solidFill>
                  </a:rPr>
                  <a:t>非中心节点</a:t>
                </a:r>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L</a:t>
                </a:r>
                <a:r>
                  <a:rPr lang="en-US" altLang="zh-CN" sz="2800" i="1" baseline="-25000" dirty="0" err="1">
                    <a:solidFill>
                      <a:schemeClr val="bg1"/>
                    </a:solidFill>
                  </a:rPr>
                  <a:t>star</a:t>
                </a:r>
                <a14:m>
                  <m:oMath xmlns:m="http://schemas.openxmlformats.org/officeDocument/2006/math">
                    <m:r>
                      <a:rPr lang="en-US" altLang="zh-CN" sz="2800" i="1" dirty="0" smtClean="0">
                        <a:solidFill>
                          <a:schemeClr val="bg1"/>
                        </a:solidFill>
                        <a:latin typeface="Cambria Math" panose="02040503050406030204" pitchFamily="18" charset="0"/>
                      </a:rPr>
                      <m:t>=</m:t>
                    </m:r>
                  </m:oMath>
                </a14:m>
                <a:r>
                  <a:rPr lang="en-US" altLang="zh-CN" sz="2800" dirty="0">
                    <a:solidFill>
                      <a:schemeClr val="bg1"/>
                    </a:solidFill>
                  </a:rPr>
                  <a:t>2(|A|-1)/|A|</a:t>
                </a:r>
                <a:r>
                  <a:rPr lang="en-US" altLang="zh-CN" sz="2800" dirty="0">
                    <a:solidFill>
                      <a:schemeClr val="bg1"/>
                    </a:solidFill>
                    <a:ea typeface="Cambria Math" panose="02040503050406030204" pitchFamily="18" charset="0"/>
                  </a:rPr>
                  <a:t> </a:t>
                </a:r>
                <a14:m>
                  <m:oMath xmlns:m="http://schemas.openxmlformats.org/officeDocument/2006/math">
                    <m:r>
                      <a:rPr lang="en-US" altLang="zh-CN" sz="2800" i="1" dirty="0">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2</a:t>
                </a:r>
              </a:p>
              <a:p>
                <a:pPr marL="457200" indent="-457200">
                  <a:buFont typeface="Arial" panose="020B0604020202020204" pitchFamily="34" charset="0"/>
                  <a:buChar char="•"/>
                </a:pPr>
                <a:r>
                  <a:rPr lang="en-US" altLang="zh-CN" sz="2800" i="1" dirty="0" err="1">
                    <a:solidFill>
                      <a:schemeClr val="bg1"/>
                    </a:solidFill>
                  </a:rPr>
                  <a:t>C</a:t>
                </a:r>
                <a:r>
                  <a:rPr lang="en-US" altLang="zh-CN" sz="2800" i="1" baseline="-25000" dirty="0" err="1">
                    <a:solidFill>
                      <a:schemeClr val="bg1"/>
                    </a:solidFill>
                  </a:rPr>
                  <a:t>star</a:t>
                </a:r>
                <a:r>
                  <a:rPr lang="en-US" altLang="zh-CN" sz="2800" dirty="0">
                    <a:solidFill>
                      <a:schemeClr val="bg1"/>
                    </a:solidFill>
                  </a:rPr>
                  <a:t>=0</a:t>
                </a:r>
                <a:endParaRPr lang="en-US" altLang="zh-CN" sz="2400" dirty="0">
                  <a:solidFill>
                    <a:schemeClr val="bg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745388" y="2216252"/>
                <a:ext cx="5256584" cy="2185214"/>
              </a:xfrm>
              <a:prstGeom prst="rect">
                <a:avLst/>
              </a:prstGeom>
              <a:blipFill>
                <a:blip r:embed="rId4"/>
                <a:stretch>
                  <a:fillRect l="-1928" t="-3468" b="-6936"/>
                </a:stretch>
              </a:blipFill>
            </p:spPr>
            <p:txBody>
              <a:bodyPr/>
              <a:lstStyle/>
              <a:p>
                <a:r>
                  <a:rPr lang="zh-CN" altLang="en-US">
                    <a:noFill/>
                  </a:rPr>
                  <a:t> </a:t>
                </a:r>
              </a:p>
            </p:txBody>
          </p:sp>
        </mc:Fallback>
      </mc:AlternateContent>
      <p:sp>
        <p:nvSpPr>
          <p:cNvPr id="12" name="矩形 11"/>
          <p:cNvSpPr/>
          <p:nvPr/>
        </p:nvSpPr>
        <p:spPr>
          <a:xfrm>
            <a:off x="3775188" y="5082615"/>
            <a:ext cx="5112568"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2800" b="1" u="sng" dirty="0">
                <a:solidFill>
                  <a:srgbClr val="FFFF00"/>
                </a:solidFill>
              </a:rPr>
              <a:t>1</a:t>
            </a:r>
            <a:r>
              <a:rPr lang="zh-CN" altLang="en-US" sz="2800" b="1" u="sng" dirty="0">
                <a:solidFill>
                  <a:srgbClr val="FFFF00"/>
                </a:solidFill>
              </a:rPr>
              <a:t>）具有小世界性质</a:t>
            </a:r>
            <a:endParaRPr lang="en-US" altLang="zh-CN" sz="2800" b="1" u="sng" dirty="0">
              <a:solidFill>
                <a:srgbClr val="FFFF00"/>
              </a:solidFill>
            </a:endParaRPr>
          </a:p>
          <a:p>
            <a:r>
              <a:rPr lang="en-US" altLang="zh-CN" sz="2800" b="1" u="sng" dirty="0">
                <a:solidFill>
                  <a:srgbClr val="FFFF00"/>
                </a:solidFill>
              </a:rPr>
              <a:t>2</a:t>
            </a:r>
            <a:r>
              <a:rPr lang="zh-CN" altLang="en-US" sz="2800" b="1" u="sng" dirty="0">
                <a:solidFill>
                  <a:srgbClr val="FFFF00"/>
                </a:solidFill>
              </a:rPr>
              <a:t>）便于全局协调</a:t>
            </a:r>
            <a:endParaRPr lang="en-US" altLang="zh-CN" sz="2800" b="1" u="sng" dirty="0">
              <a:solidFill>
                <a:srgbClr val="FFFF00"/>
              </a:solidFill>
            </a:endParaRPr>
          </a:p>
          <a:p>
            <a:r>
              <a:rPr lang="en-US" altLang="zh-CN" sz="2800" b="1" u="sng" dirty="0">
                <a:solidFill>
                  <a:srgbClr val="FFFF00"/>
                </a:solidFill>
              </a:rPr>
              <a:t>3</a:t>
            </a:r>
            <a:r>
              <a:rPr lang="zh-CN" altLang="en-US" sz="2800" b="1" u="sng" dirty="0">
                <a:solidFill>
                  <a:srgbClr val="FFFF00"/>
                </a:solidFill>
              </a:rPr>
              <a:t>）最大缺点鲁棒性差</a:t>
            </a:r>
            <a:endParaRPr lang="en-US" altLang="zh-CN" sz="2800" b="1" u="sng" dirty="0">
              <a:solidFill>
                <a:srgbClr val="FFFF00"/>
              </a:solidFill>
            </a:endParaRPr>
          </a:p>
        </p:txBody>
      </p:sp>
    </p:spTree>
    <p:extLst>
      <p:ext uri="{BB962C8B-B14F-4D97-AF65-F5344CB8AC3E}">
        <p14:creationId xmlns:p14="http://schemas.microsoft.com/office/powerpoint/2010/main" val="2728694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随机交互结构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随机网络 （</a:t>
            </a:r>
            <a:r>
              <a:rPr lang="en-US" altLang="zh-CN" sz="2800" b="1" dirty="0">
                <a:solidFill>
                  <a:schemeClr val="bg1"/>
                </a:solidFill>
              </a:rPr>
              <a:t>ER</a:t>
            </a:r>
            <a:r>
              <a:rPr lang="zh-CN" altLang="en-US" sz="2800" b="1" dirty="0">
                <a:solidFill>
                  <a:schemeClr val="bg1"/>
                </a:solidFill>
              </a:rPr>
              <a:t>随机图）</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3527" y="1574029"/>
            <a:ext cx="6984777" cy="461665"/>
          </a:xfrm>
          <a:prstGeom prst="rect">
            <a:avLst/>
          </a:prstGeom>
        </p:spPr>
        <p:txBody>
          <a:bodyPr wrap="square">
            <a:spAutoFit/>
          </a:bodyPr>
          <a:lstStyle/>
          <a:p>
            <a:r>
              <a:rPr lang="zh-CN" altLang="en-US" sz="2400" b="1" dirty="0">
                <a:solidFill>
                  <a:schemeClr val="bg1"/>
                </a:solidFill>
              </a:rPr>
              <a:t>任意两点间以一定概率</a:t>
            </a:r>
            <a:r>
              <a:rPr lang="en-US" altLang="zh-CN" sz="2400" b="1" i="1" dirty="0">
                <a:solidFill>
                  <a:schemeClr val="bg1"/>
                </a:solidFill>
              </a:rPr>
              <a:t>p</a:t>
            </a:r>
            <a:r>
              <a:rPr lang="zh-CN" altLang="en-US" sz="2400" b="1" dirty="0">
                <a:solidFill>
                  <a:schemeClr val="bg1"/>
                </a:solidFill>
              </a:rPr>
              <a:t>建立交互连接</a:t>
            </a:r>
            <a:endParaRPr lang="en-US" altLang="zh-CN" sz="2400" b="1" dirty="0">
              <a:solidFill>
                <a:schemeClr val="bg1"/>
              </a:solidFill>
            </a:endParaRPr>
          </a:p>
        </p:txBody>
      </p:sp>
      <p:sp>
        <p:nvSpPr>
          <p:cNvPr id="10" name="矩形 9"/>
          <p:cNvSpPr/>
          <p:nvPr/>
        </p:nvSpPr>
        <p:spPr>
          <a:xfrm>
            <a:off x="3673380" y="2387551"/>
            <a:ext cx="5256584" cy="2185214"/>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zh-CN" altLang="en-US" sz="2800" i="1" dirty="0">
                <a:solidFill>
                  <a:schemeClr val="bg1"/>
                </a:solidFill>
              </a:rPr>
              <a:t>？</a:t>
            </a:r>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L</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zh-CN" altLang="en-US" sz="2800" i="1" dirty="0">
                <a:solidFill>
                  <a:schemeClr val="bg1"/>
                </a:solidFill>
              </a:rPr>
              <a:t>？</a:t>
            </a:r>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C</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zh-CN" altLang="en-US" sz="2800" i="1" dirty="0">
                <a:solidFill>
                  <a:schemeClr val="bg1"/>
                </a:solidFill>
              </a:rPr>
              <a:t>？</a:t>
            </a:r>
            <a:r>
              <a:rPr lang="en-US" altLang="zh-CN" sz="2800" dirty="0">
                <a:solidFill>
                  <a:schemeClr val="bg1"/>
                </a:solidFill>
              </a:rPr>
              <a:t> </a:t>
            </a:r>
            <a:endParaRPr lang="en-US" altLang="zh-CN" sz="2400" dirty="0">
              <a:solidFill>
                <a:schemeClr val="bg1"/>
              </a:solidFill>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69392" t="7821" b="24582"/>
          <a:stretch/>
        </p:blipFill>
        <p:spPr>
          <a:xfrm>
            <a:off x="395535" y="2547115"/>
            <a:ext cx="2817987" cy="2939409"/>
          </a:xfrm>
          <a:prstGeom prst="rect">
            <a:avLst/>
          </a:prstGeom>
        </p:spPr>
      </p:pic>
    </p:spTree>
    <p:extLst>
      <p:ext uri="{BB962C8B-B14F-4D97-AF65-F5344CB8AC3E}">
        <p14:creationId xmlns:p14="http://schemas.microsoft.com/office/powerpoint/2010/main" val="410469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86159\AppData\Local\Temp\ksohtml\wps61ED.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772816"/>
            <a:ext cx="6183648" cy="3217168"/>
          </a:xfrm>
          <a:prstGeom prst="rect">
            <a:avLst/>
          </a:prstGeom>
          <a:solidFill>
            <a:schemeClr val="bg1"/>
          </a:solidFill>
        </p:spPr>
      </p:pic>
    </p:spTree>
    <p:extLst>
      <p:ext uri="{BB962C8B-B14F-4D97-AF65-F5344CB8AC3E}">
        <p14:creationId xmlns:p14="http://schemas.microsoft.com/office/powerpoint/2010/main" val="4213031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随机交互结构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随机网络 （</a:t>
            </a:r>
            <a:r>
              <a:rPr lang="en-US" altLang="zh-CN" sz="2800" b="1" dirty="0">
                <a:solidFill>
                  <a:schemeClr val="bg1"/>
                </a:solidFill>
              </a:rPr>
              <a:t>ER</a:t>
            </a:r>
            <a:r>
              <a:rPr lang="zh-CN" altLang="en-US" sz="2800" b="1" dirty="0">
                <a:solidFill>
                  <a:schemeClr val="bg1"/>
                </a:solidFill>
              </a:rPr>
              <a:t>随机图）</a:t>
            </a:r>
            <a:r>
              <a:rPr lang="zh-CN" altLang="en-US" sz="1200" b="1" dirty="0">
                <a:solidFill>
                  <a:schemeClr val="bg1"/>
                </a:solidFill>
              </a:rPr>
              <a:t>保尔</a:t>
            </a:r>
            <a:r>
              <a:rPr lang="en-US" altLang="zh-CN" sz="1200" b="1" dirty="0">
                <a:solidFill>
                  <a:schemeClr val="bg1"/>
                </a:solidFill>
              </a:rPr>
              <a:t>·</a:t>
            </a:r>
            <a:r>
              <a:rPr lang="zh-CN" altLang="en-US" sz="1200" b="1" dirty="0">
                <a:solidFill>
                  <a:schemeClr val="bg1"/>
                </a:solidFill>
              </a:rPr>
              <a:t>厄多斯 </a:t>
            </a:r>
            <a:r>
              <a:rPr lang="en-US" altLang="zh-CN" sz="1200" b="1" dirty="0">
                <a:solidFill>
                  <a:schemeClr val="bg1"/>
                </a:solidFill>
              </a:rPr>
              <a:t>Paul </a:t>
            </a:r>
            <a:r>
              <a:rPr lang="en-US" altLang="zh-CN" sz="1200" b="1" dirty="0" err="1">
                <a:solidFill>
                  <a:schemeClr val="bg1"/>
                </a:solidFill>
              </a:rPr>
              <a:t>Erdős</a:t>
            </a:r>
            <a:r>
              <a:rPr lang="zh-CN" altLang="en-US" sz="1200" b="1" dirty="0">
                <a:solidFill>
                  <a:schemeClr val="bg1"/>
                </a:solidFill>
              </a:rPr>
              <a:t>和阿尔弗烈德</a:t>
            </a:r>
            <a:r>
              <a:rPr lang="en-US" altLang="zh-CN" sz="1200" b="1" dirty="0">
                <a:solidFill>
                  <a:schemeClr val="bg1"/>
                </a:solidFill>
              </a:rPr>
              <a:t>·</a:t>
            </a:r>
            <a:r>
              <a:rPr lang="zh-CN" altLang="en-US" sz="1200" b="1" dirty="0">
                <a:solidFill>
                  <a:schemeClr val="bg1"/>
                </a:solidFill>
              </a:rPr>
              <a:t>瑞利 </a:t>
            </a:r>
            <a:r>
              <a:rPr lang="en-US" altLang="zh-CN" sz="1200" b="1" dirty="0" err="1">
                <a:solidFill>
                  <a:schemeClr val="bg1"/>
                </a:solidFill>
              </a:rPr>
              <a:t>Alfréd</a:t>
            </a:r>
            <a:r>
              <a:rPr lang="en-US" altLang="zh-CN" sz="1200" b="1" dirty="0">
                <a:solidFill>
                  <a:schemeClr val="bg1"/>
                </a:solidFill>
              </a:rPr>
              <a:t> </a:t>
            </a:r>
            <a:r>
              <a:rPr lang="en-US" altLang="zh-CN" sz="1200" b="1" dirty="0" err="1">
                <a:solidFill>
                  <a:schemeClr val="bg1"/>
                </a:solidFill>
              </a:rPr>
              <a:t>Rényi</a:t>
            </a:r>
            <a:endParaRPr lang="en-US" altLang="zh-CN" sz="12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3527" y="1574029"/>
            <a:ext cx="6984777" cy="461665"/>
          </a:xfrm>
          <a:prstGeom prst="rect">
            <a:avLst/>
          </a:prstGeom>
        </p:spPr>
        <p:txBody>
          <a:bodyPr wrap="square">
            <a:spAutoFit/>
          </a:bodyPr>
          <a:lstStyle/>
          <a:p>
            <a:r>
              <a:rPr lang="zh-CN" altLang="en-US" sz="2400" b="1" dirty="0">
                <a:solidFill>
                  <a:schemeClr val="bg1"/>
                </a:solidFill>
              </a:rPr>
              <a:t>任意两点间以一定概率</a:t>
            </a:r>
            <a:r>
              <a:rPr lang="en-US" altLang="zh-CN" sz="2400" b="1" i="1" dirty="0">
                <a:solidFill>
                  <a:schemeClr val="bg1"/>
                </a:solidFill>
              </a:rPr>
              <a:t>p</a:t>
            </a:r>
            <a:r>
              <a:rPr lang="zh-CN" altLang="en-US" sz="2400" b="1" dirty="0">
                <a:solidFill>
                  <a:schemeClr val="bg1"/>
                </a:solidFill>
              </a:rPr>
              <a:t>建立交互连接</a:t>
            </a:r>
            <a:endParaRPr lang="en-US" altLang="zh-CN" sz="2400" b="1" dirty="0">
              <a:solidFill>
                <a:schemeClr val="bg1"/>
              </a:solidFill>
            </a:endParaRPr>
          </a:p>
        </p:txBody>
      </p:sp>
      <p:sp>
        <p:nvSpPr>
          <p:cNvPr id="10" name="矩形 9"/>
          <p:cNvSpPr/>
          <p:nvPr/>
        </p:nvSpPr>
        <p:spPr>
          <a:xfrm>
            <a:off x="3673380" y="2387551"/>
            <a:ext cx="5256584" cy="2554545"/>
          </a:xfrm>
          <a:prstGeom prst="rect">
            <a:avLst/>
          </a:prstGeom>
        </p:spPr>
        <p:txBody>
          <a:bodyPr wrap="square">
            <a:spAutoFit/>
          </a:bodyPr>
          <a:lstStyle/>
          <a:p>
            <a:r>
              <a:rPr lang="zh-CN" altLang="en-US" sz="2400" b="1" dirty="0">
                <a:solidFill>
                  <a:schemeClr val="bg1"/>
                </a:solidFill>
              </a:rPr>
              <a:t>基本性质</a:t>
            </a:r>
            <a:endParaRPr lang="en-US" altLang="zh-CN" sz="2400" b="1" dirty="0">
              <a:solidFill>
                <a:schemeClr val="bg1"/>
              </a:solidFill>
            </a:endParaRPr>
          </a:p>
          <a:p>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k</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en-US" altLang="zh-CN" sz="2800" i="1" dirty="0">
                <a:solidFill>
                  <a:schemeClr val="bg1"/>
                </a:solidFill>
              </a:rPr>
              <a:t>p</a:t>
            </a:r>
            <a:r>
              <a:rPr lang="en-US" altLang="zh-CN" sz="2800" dirty="0">
                <a:solidFill>
                  <a:schemeClr val="bg1"/>
                </a:solidFill>
              </a:rPr>
              <a:t>(|</a:t>
            </a:r>
            <a:r>
              <a:rPr lang="en-US" altLang="zh-CN" sz="2800" i="1" dirty="0">
                <a:solidFill>
                  <a:schemeClr val="bg1"/>
                </a:solidFill>
              </a:rPr>
              <a:t>A</a:t>
            </a:r>
            <a:r>
              <a:rPr lang="en-US" altLang="zh-CN" sz="2800" dirty="0">
                <a:solidFill>
                  <a:schemeClr val="bg1"/>
                </a:solidFill>
              </a:rPr>
              <a:t>|-1)</a:t>
            </a:r>
            <a:endParaRPr lang="en-US" altLang="zh-CN" sz="2800" i="1"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L</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en-US" altLang="zh-CN" sz="2800" i="1" dirty="0" err="1">
                <a:solidFill>
                  <a:schemeClr val="bg1"/>
                </a:solidFill>
              </a:rPr>
              <a:t>ln</a:t>
            </a:r>
            <a:r>
              <a:rPr lang="en-US" altLang="zh-CN" sz="2800" dirty="0" err="1">
                <a:solidFill>
                  <a:schemeClr val="bg1"/>
                </a:solidFill>
              </a:rPr>
              <a:t>|</a:t>
            </a:r>
            <a:r>
              <a:rPr lang="en-US" altLang="zh-CN" sz="2800" i="1" dirty="0" err="1">
                <a:solidFill>
                  <a:schemeClr val="bg1"/>
                </a:solidFill>
              </a:rPr>
              <a:t>A</a:t>
            </a:r>
            <a:r>
              <a:rPr lang="en-US" altLang="zh-CN" sz="2800" dirty="0">
                <a:solidFill>
                  <a:schemeClr val="bg1"/>
                </a:solidFill>
              </a:rPr>
              <a:t>|/</a:t>
            </a:r>
            <a:r>
              <a:rPr lang="en-US" altLang="zh-CN" sz="2800" i="1" dirty="0">
                <a:solidFill>
                  <a:schemeClr val="bg1"/>
                </a:solidFill>
              </a:rPr>
              <a:t>ln </a:t>
            </a:r>
            <a:r>
              <a:rPr lang="en-US" altLang="zh-CN" sz="2800" i="1" dirty="0" err="1">
                <a:solidFill>
                  <a:schemeClr val="bg1"/>
                </a:solidFill>
              </a:rPr>
              <a:t>k</a:t>
            </a:r>
            <a:r>
              <a:rPr lang="en-US" altLang="zh-CN" sz="2800" i="1" baseline="-25000" dirty="0" err="1">
                <a:solidFill>
                  <a:schemeClr val="bg1"/>
                </a:solidFill>
              </a:rPr>
              <a:t>random</a:t>
            </a:r>
            <a:endParaRPr lang="en-US" altLang="zh-CN" sz="2800" i="1" baseline="-25000" dirty="0">
              <a:solidFill>
                <a:schemeClr val="bg1"/>
              </a:solidFill>
            </a:endParaRPr>
          </a:p>
          <a:p>
            <a:pPr marL="457200" indent="-457200">
              <a:buFont typeface="Arial" panose="020B0604020202020204" pitchFamily="34" charset="0"/>
              <a:buChar char="•"/>
            </a:pPr>
            <a:r>
              <a:rPr lang="en-US" altLang="zh-CN" sz="2800" i="1" dirty="0" err="1">
                <a:solidFill>
                  <a:schemeClr val="bg1"/>
                </a:solidFill>
              </a:rPr>
              <a:t>C</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en-US" altLang="zh-CN" sz="2800" i="1" dirty="0">
                <a:solidFill>
                  <a:schemeClr val="bg1"/>
                </a:solidFill>
              </a:rPr>
              <a:t>p=</a:t>
            </a:r>
            <a:r>
              <a:rPr lang="en-US" altLang="zh-CN" sz="2800" dirty="0">
                <a:solidFill>
                  <a:schemeClr val="bg1"/>
                </a:solidFill>
              </a:rPr>
              <a:t> </a:t>
            </a:r>
            <a:r>
              <a:rPr lang="en-US" altLang="zh-CN" sz="2400" i="1" dirty="0" err="1">
                <a:solidFill>
                  <a:schemeClr val="bg1"/>
                </a:solidFill>
              </a:rPr>
              <a:t>k</a:t>
            </a:r>
            <a:r>
              <a:rPr lang="en-US" altLang="zh-CN" sz="2400" i="1" baseline="-25000" dirty="0" err="1">
                <a:solidFill>
                  <a:schemeClr val="bg1"/>
                </a:solidFill>
              </a:rPr>
              <a:t>random</a:t>
            </a:r>
            <a:r>
              <a:rPr lang="en-US" altLang="zh-CN" sz="2400" i="1" dirty="0">
                <a:solidFill>
                  <a:schemeClr val="bg1"/>
                </a:solidFill>
              </a:rPr>
              <a:t>/(|A</a:t>
            </a:r>
            <a:r>
              <a:rPr lang="en-US" altLang="zh-CN" sz="2400" i="1">
                <a:solidFill>
                  <a:schemeClr val="bg1"/>
                </a:solidFill>
              </a:rPr>
              <a:t>|-1</a:t>
            </a:r>
            <a:r>
              <a:rPr lang="en-US" altLang="zh-CN" sz="2400" i="1" dirty="0">
                <a:solidFill>
                  <a:schemeClr val="bg1"/>
                </a:solidFill>
              </a:rPr>
              <a:t>)</a:t>
            </a:r>
          </a:p>
          <a:p>
            <a:pPr marL="457200" indent="-457200">
              <a:buFont typeface="Arial" panose="020B0604020202020204" pitchFamily="34" charset="0"/>
              <a:buChar char="•"/>
            </a:pPr>
            <a:endParaRPr lang="en-US" altLang="zh-CN" sz="2400" dirty="0">
              <a:solidFill>
                <a:schemeClr val="bg1"/>
              </a:solidFill>
            </a:endParaRPr>
          </a:p>
        </p:txBody>
      </p:sp>
      <p:sp>
        <p:nvSpPr>
          <p:cNvPr id="12" name="矩形 11"/>
          <p:cNvSpPr/>
          <p:nvPr/>
        </p:nvSpPr>
        <p:spPr>
          <a:xfrm>
            <a:off x="3745388" y="5085184"/>
            <a:ext cx="5112568" cy="9541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2800" b="1" u="sng" dirty="0">
                <a:solidFill>
                  <a:srgbClr val="FFFF00"/>
                </a:solidFill>
              </a:rPr>
              <a:t>1</a:t>
            </a:r>
            <a:r>
              <a:rPr lang="zh-CN" altLang="en-US" sz="2800" b="1" u="sng" dirty="0">
                <a:solidFill>
                  <a:srgbClr val="FFFF00"/>
                </a:solidFill>
              </a:rPr>
              <a:t>）具有小世界性质</a:t>
            </a:r>
            <a:endParaRPr lang="en-US" altLang="zh-CN" sz="2800" b="1" u="sng" dirty="0">
              <a:solidFill>
                <a:srgbClr val="FFFF00"/>
              </a:solidFill>
            </a:endParaRPr>
          </a:p>
          <a:p>
            <a:r>
              <a:rPr lang="en-US" altLang="zh-CN" sz="2800" b="1" u="sng" dirty="0">
                <a:solidFill>
                  <a:srgbClr val="FFFF00"/>
                </a:solidFill>
              </a:rPr>
              <a:t>2</a:t>
            </a:r>
            <a:r>
              <a:rPr lang="zh-CN" altLang="en-US" sz="2800" b="1" u="sng" dirty="0">
                <a:solidFill>
                  <a:srgbClr val="FFFF00"/>
                </a:solidFill>
              </a:rPr>
              <a:t>）</a:t>
            </a:r>
            <a:r>
              <a:rPr lang="en-US" altLang="zh-CN" sz="2800" b="1" u="sng" dirty="0">
                <a:solidFill>
                  <a:srgbClr val="FFFF00"/>
                </a:solidFill>
              </a:rPr>
              <a:t>p</a:t>
            </a:r>
            <a:r>
              <a:rPr lang="zh-CN" altLang="en-US" sz="2800" b="1" u="sng" dirty="0">
                <a:solidFill>
                  <a:srgbClr val="FFFF00"/>
                </a:solidFill>
              </a:rPr>
              <a:t>很小时，没有高聚类特性</a:t>
            </a:r>
            <a:endParaRPr lang="en-US" altLang="zh-CN" sz="2800" b="1" u="sng" dirty="0">
              <a:solidFill>
                <a:srgbClr val="FFFF00"/>
              </a:solidFill>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69392" t="7821" b="24582"/>
          <a:stretch/>
        </p:blipFill>
        <p:spPr>
          <a:xfrm>
            <a:off x="395535" y="2547115"/>
            <a:ext cx="2817987" cy="2939409"/>
          </a:xfrm>
          <a:prstGeom prst="rect">
            <a:avLst/>
          </a:prstGeom>
        </p:spPr>
      </p:pic>
    </p:spTree>
    <p:extLst>
      <p:ext uri="{BB962C8B-B14F-4D97-AF65-F5344CB8AC3E}">
        <p14:creationId xmlns:p14="http://schemas.microsoft.com/office/powerpoint/2010/main" val="1648863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小世界网络</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23527" y="1574029"/>
            <a:ext cx="6984777" cy="461665"/>
          </a:xfrm>
          <a:prstGeom prst="rect">
            <a:avLst/>
          </a:prstGeom>
        </p:spPr>
        <p:txBody>
          <a:bodyPr wrap="square">
            <a:spAutoFit/>
          </a:bodyPr>
          <a:lstStyle/>
          <a:p>
            <a:r>
              <a:rPr lang="zh-CN" altLang="en-US" sz="2400" b="1" dirty="0">
                <a:solidFill>
                  <a:schemeClr val="bg1"/>
                </a:solidFill>
              </a:rPr>
              <a:t>规则网络（最近邻耦合）向随机网络的过渡</a:t>
            </a:r>
            <a:endParaRPr lang="en-US" altLang="zh-CN" sz="2400" b="1"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4084810428"/>
              </p:ext>
            </p:extLst>
          </p:nvPr>
        </p:nvGraphicFramePr>
        <p:xfrm>
          <a:off x="1043608" y="2945721"/>
          <a:ext cx="7128792" cy="2605239"/>
        </p:xfrm>
        <a:graphic>
          <a:graphicData uri="http://schemas.openxmlformats.org/drawingml/2006/table">
            <a:tbl>
              <a:tblPr firstRow="1" bandRow="1">
                <a:tableStyleId>{793D81CF-94F2-401A-BA57-92F5A7B2D0C5}</a:tableStyleId>
              </a:tblPr>
              <a:tblGrid>
                <a:gridCol w="1782198">
                  <a:extLst>
                    <a:ext uri="{9D8B030D-6E8A-4147-A177-3AD203B41FA5}">
                      <a16:colId xmlns:a16="http://schemas.microsoft.com/office/drawing/2014/main" val="3632942228"/>
                    </a:ext>
                  </a:extLst>
                </a:gridCol>
                <a:gridCol w="1782198">
                  <a:extLst>
                    <a:ext uri="{9D8B030D-6E8A-4147-A177-3AD203B41FA5}">
                      <a16:colId xmlns:a16="http://schemas.microsoft.com/office/drawing/2014/main" val="2847126084"/>
                    </a:ext>
                  </a:extLst>
                </a:gridCol>
                <a:gridCol w="1782198">
                  <a:extLst>
                    <a:ext uri="{9D8B030D-6E8A-4147-A177-3AD203B41FA5}">
                      <a16:colId xmlns:a16="http://schemas.microsoft.com/office/drawing/2014/main" val="3596698772"/>
                    </a:ext>
                  </a:extLst>
                </a:gridCol>
                <a:gridCol w="1782198">
                  <a:extLst>
                    <a:ext uri="{9D8B030D-6E8A-4147-A177-3AD203B41FA5}">
                      <a16:colId xmlns:a16="http://schemas.microsoft.com/office/drawing/2014/main" val="477566270"/>
                    </a:ext>
                  </a:extLst>
                </a:gridCol>
              </a:tblGrid>
              <a:tr h="616081">
                <a:tc>
                  <a:txBody>
                    <a:bodyPr/>
                    <a:lstStyle/>
                    <a:p>
                      <a:endParaRPr lang="zh-CN" altLang="en-US" sz="2000" dirty="0"/>
                    </a:p>
                  </a:txBody>
                  <a:tcPr/>
                </a:tc>
                <a:tc>
                  <a:txBody>
                    <a:bodyPr/>
                    <a:lstStyle/>
                    <a:p>
                      <a:pPr algn="ctr"/>
                      <a:r>
                        <a:rPr lang="zh-CN" altLang="en-US" sz="2000" dirty="0"/>
                        <a:t>规则网络</a:t>
                      </a:r>
                      <a:endParaRPr lang="en-US" altLang="zh-CN" sz="2000" dirty="0"/>
                    </a:p>
                    <a:p>
                      <a:pPr algn="ctr"/>
                      <a:r>
                        <a:rPr lang="zh-CN" altLang="en-US" sz="2000" b="1" dirty="0">
                          <a:solidFill>
                            <a:schemeClr val="bg1"/>
                          </a:solidFill>
                        </a:rPr>
                        <a:t>（最近邻耦合）</a:t>
                      </a:r>
                      <a:endParaRPr lang="zh-CN" altLang="en-US" sz="2000" dirty="0"/>
                    </a:p>
                  </a:txBody>
                  <a:tcPr/>
                </a:tc>
                <a:tc>
                  <a:txBody>
                    <a:bodyPr/>
                    <a:lstStyle/>
                    <a:p>
                      <a:pPr algn="ctr"/>
                      <a:r>
                        <a:rPr lang="zh-CN" altLang="en-US" sz="2000" dirty="0"/>
                        <a:t>随机网络</a:t>
                      </a:r>
                    </a:p>
                  </a:txBody>
                  <a:tcPr/>
                </a:tc>
                <a:tc>
                  <a:txBody>
                    <a:bodyPr/>
                    <a:lstStyle/>
                    <a:p>
                      <a:pPr algn="ctr"/>
                      <a:r>
                        <a:rPr lang="zh-CN" altLang="en-US" sz="2000" dirty="0"/>
                        <a:t>小世界网络</a:t>
                      </a:r>
                    </a:p>
                  </a:txBody>
                  <a:tcPr/>
                </a:tc>
                <a:extLst>
                  <a:ext uri="{0D108BD9-81ED-4DB2-BD59-A6C34878D82A}">
                    <a16:rowId xmlns:a16="http://schemas.microsoft.com/office/drawing/2014/main" val="1670834963"/>
                  </a:ext>
                </a:extLst>
              </a:tr>
              <a:tr h="850714">
                <a:tc>
                  <a:txBody>
                    <a:bodyPr/>
                    <a:lstStyle/>
                    <a:p>
                      <a:pPr>
                        <a:lnSpc>
                          <a:spcPct val="150000"/>
                        </a:lnSpc>
                      </a:pPr>
                      <a:r>
                        <a:rPr lang="zh-CN" altLang="en-US" sz="2000" dirty="0"/>
                        <a:t>聚类程度</a:t>
                      </a:r>
                    </a:p>
                  </a:txBody>
                  <a:tcPr/>
                </a:tc>
                <a:tc>
                  <a:txBody>
                    <a:bodyPr/>
                    <a:lstStyle/>
                    <a:p>
                      <a:pPr algn="ctr">
                        <a:lnSpc>
                          <a:spcPct val="150000"/>
                        </a:lnSpc>
                      </a:pPr>
                      <a:r>
                        <a:rPr lang="zh-CN" altLang="en-US" sz="2000" dirty="0"/>
                        <a:t>高</a:t>
                      </a:r>
                    </a:p>
                  </a:txBody>
                  <a:tcPr/>
                </a:tc>
                <a:tc>
                  <a:txBody>
                    <a:bodyPr/>
                    <a:lstStyle/>
                    <a:p>
                      <a:pPr algn="ctr">
                        <a:lnSpc>
                          <a:spcPct val="150000"/>
                        </a:lnSpc>
                      </a:pPr>
                      <a:r>
                        <a:rPr lang="zh-CN" altLang="en-US" sz="2000" dirty="0"/>
                        <a:t>低</a:t>
                      </a:r>
                    </a:p>
                  </a:txBody>
                  <a:tcPr/>
                </a:tc>
                <a:tc>
                  <a:txBody>
                    <a:bodyPr/>
                    <a:lstStyle/>
                    <a:p>
                      <a:pPr algn="ctr">
                        <a:lnSpc>
                          <a:spcPct val="150000"/>
                        </a:lnSpc>
                      </a:pPr>
                      <a:r>
                        <a:rPr lang="zh-CN" altLang="en-US" sz="2000" dirty="0"/>
                        <a:t>高</a:t>
                      </a:r>
                    </a:p>
                  </a:txBody>
                  <a:tcPr/>
                </a:tc>
                <a:extLst>
                  <a:ext uri="{0D108BD9-81ED-4DB2-BD59-A6C34878D82A}">
                    <a16:rowId xmlns:a16="http://schemas.microsoft.com/office/drawing/2014/main" val="1732536092"/>
                  </a:ext>
                </a:extLst>
              </a:tr>
              <a:tr h="1053485">
                <a:tc>
                  <a:txBody>
                    <a:bodyPr/>
                    <a:lstStyle/>
                    <a:p>
                      <a:pPr>
                        <a:lnSpc>
                          <a:spcPct val="150000"/>
                        </a:lnSpc>
                      </a:pPr>
                      <a:r>
                        <a:rPr lang="zh-CN" altLang="en-US" sz="2000" dirty="0"/>
                        <a:t>平均路径长度</a:t>
                      </a:r>
                    </a:p>
                  </a:txBody>
                  <a:tcPr/>
                </a:tc>
                <a:tc>
                  <a:txBody>
                    <a:bodyPr/>
                    <a:lstStyle/>
                    <a:p>
                      <a:pPr algn="ctr">
                        <a:lnSpc>
                          <a:spcPct val="150000"/>
                        </a:lnSpc>
                      </a:pPr>
                      <a:r>
                        <a:rPr lang="zh-CN" altLang="en-US" sz="2000" dirty="0"/>
                        <a:t>长</a:t>
                      </a:r>
                    </a:p>
                  </a:txBody>
                  <a:tcPr/>
                </a:tc>
                <a:tc>
                  <a:txBody>
                    <a:bodyPr/>
                    <a:lstStyle/>
                    <a:p>
                      <a:pPr algn="ctr">
                        <a:lnSpc>
                          <a:spcPct val="150000"/>
                        </a:lnSpc>
                      </a:pPr>
                      <a:r>
                        <a:rPr lang="zh-CN" altLang="en-US" sz="2000" dirty="0"/>
                        <a:t>短</a:t>
                      </a:r>
                    </a:p>
                  </a:txBody>
                  <a:tcPr/>
                </a:tc>
                <a:tc>
                  <a:txBody>
                    <a:bodyPr/>
                    <a:lstStyle/>
                    <a:p>
                      <a:pPr algn="ctr">
                        <a:lnSpc>
                          <a:spcPct val="150000"/>
                        </a:lnSpc>
                      </a:pPr>
                      <a:r>
                        <a:rPr lang="zh-CN" altLang="en-US" sz="2000" dirty="0"/>
                        <a:t>短</a:t>
                      </a:r>
                    </a:p>
                  </a:txBody>
                  <a:tcPr/>
                </a:tc>
                <a:extLst>
                  <a:ext uri="{0D108BD9-81ED-4DB2-BD59-A6C34878D82A}">
                    <a16:rowId xmlns:a16="http://schemas.microsoft.com/office/drawing/2014/main" val="3860837526"/>
                  </a:ext>
                </a:extLst>
              </a:tr>
            </a:tbl>
          </a:graphicData>
        </a:graphic>
      </p:graphicFrame>
    </p:spTree>
    <p:extLst>
      <p:ext uri="{BB962C8B-B14F-4D97-AF65-F5344CB8AC3E}">
        <p14:creationId xmlns:p14="http://schemas.microsoft.com/office/powerpoint/2010/main" val="385631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384"/>
            <a:ext cx="9144000" cy="681149"/>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p:cNvSpPr txBox="1"/>
          <p:nvPr/>
        </p:nvSpPr>
        <p:spPr>
          <a:xfrm>
            <a:off x="1044918" y="44624"/>
            <a:ext cx="6983466"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a:t>
            </a:r>
            <a:r>
              <a:rPr lang="en-US" altLang="zh-CN" sz="2800" b="1" dirty="0">
                <a:solidFill>
                  <a:schemeClr val="bg1"/>
                </a:solidFill>
                <a:latin typeface="微软雅黑" panose="020B0503020204020204" pitchFamily="34" charset="-122"/>
                <a:ea typeface="微软雅黑" panose="020B0503020204020204" pitchFamily="34" charset="-122"/>
              </a:rPr>
              <a:t>Agent</a:t>
            </a:r>
            <a:r>
              <a:rPr lang="zh-CN" altLang="en-US" sz="2800" b="1" dirty="0">
                <a:solidFill>
                  <a:schemeClr val="bg1"/>
                </a:solidFill>
                <a:latin typeface="微软雅黑" panose="020B0503020204020204" pitchFamily="34" charset="-122"/>
                <a:ea typeface="微软雅黑" panose="020B0503020204020204" pitchFamily="34" charset="-122"/>
              </a:rPr>
              <a:t>系统形式化定义的实例分析</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2564904"/>
            <a:ext cx="5403220" cy="3485949"/>
          </a:xfrm>
          <a:prstGeom prst="rect">
            <a:avLst/>
          </a:prstGeom>
        </p:spPr>
      </p:pic>
      <p:sp>
        <p:nvSpPr>
          <p:cNvPr id="7" name="文本框 3"/>
          <p:cNvSpPr txBox="1"/>
          <p:nvPr/>
        </p:nvSpPr>
        <p:spPr>
          <a:xfrm>
            <a:off x="1691680" y="1156392"/>
            <a:ext cx="547260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MAS: mas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A, E, OBJ, Rule&gt;</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Oval 18"/>
          <p:cNvSpPr/>
          <p:nvPr/>
        </p:nvSpPr>
        <p:spPr>
          <a:xfrm>
            <a:off x="179512" y="764704"/>
            <a:ext cx="1440160" cy="1368152"/>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Multi</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system</a:t>
            </a:r>
          </a:p>
        </p:txBody>
      </p:sp>
      <p:cxnSp>
        <p:nvCxnSpPr>
          <p:cNvPr id="9" name="直接连接符 8"/>
          <p:cNvCxnSpPr/>
          <p:nvPr/>
        </p:nvCxnSpPr>
        <p:spPr>
          <a:xfrm>
            <a:off x="1691680" y="1844824"/>
            <a:ext cx="5472608" cy="0"/>
          </a:xfrm>
          <a:prstGeom prst="line">
            <a:avLst/>
          </a:prstGeom>
          <a:ln w="34925">
            <a:solidFill>
              <a:schemeClr val="bg1"/>
            </a:solidFill>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10" name="文本框 3"/>
          <p:cNvSpPr txBox="1"/>
          <p:nvPr/>
        </p:nvSpPr>
        <p:spPr>
          <a:xfrm>
            <a:off x="251520" y="2348880"/>
            <a:ext cx="2664296"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集合：</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交互连接：</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目标：</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OBJ=</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系统规则：</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Rule=</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82137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WS</a:t>
            </a:r>
            <a:r>
              <a:rPr lang="zh-CN" altLang="en-US" sz="2800" b="1" dirty="0">
                <a:solidFill>
                  <a:schemeClr val="bg1"/>
                </a:solidFill>
              </a:rPr>
              <a:t>小世界模型 （</a:t>
            </a:r>
            <a:r>
              <a:rPr lang="en-US" altLang="zh-CN" sz="2800" b="1" dirty="0">
                <a:solidFill>
                  <a:schemeClr val="bg1"/>
                </a:solidFill>
              </a:rPr>
              <a:t>Watts&amp;Strogtz,1998</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3527" y="1574029"/>
            <a:ext cx="8496945" cy="4093428"/>
          </a:xfrm>
          <a:prstGeom prst="rect">
            <a:avLst/>
          </a:prstGeom>
        </p:spPr>
        <p:txBody>
          <a:bodyPr wrap="square">
            <a:spAutoFit/>
          </a:bodyPr>
          <a:lstStyle/>
          <a:p>
            <a:r>
              <a:rPr lang="zh-CN" altLang="en-US" sz="2400" b="1" dirty="0">
                <a:solidFill>
                  <a:schemeClr val="bg1"/>
                </a:solidFill>
              </a:rPr>
              <a:t>构建方法：</a:t>
            </a:r>
            <a:endParaRPr lang="en-US" altLang="zh-CN" sz="2400" b="1" dirty="0">
              <a:solidFill>
                <a:schemeClr val="bg1"/>
              </a:solidFill>
            </a:endParaRPr>
          </a:p>
          <a:p>
            <a:endParaRPr lang="en-US" altLang="zh-CN" sz="2400" b="1" dirty="0">
              <a:solidFill>
                <a:schemeClr val="bg1"/>
              </a:solidFill>
            </a:endParaRPr>
          </a:p>
          <a:p>
            <a:pPr marL="342900" indent="-342900">
              <a:buFont typeface="Arial" panose="020B0604020202020204" pitchFamily="34" charset="0"/>
              <a:buChar char="•"/>
            </a:pPr>
            <a:r>
              <a:rPr lang="zh-CN" altLang="en-US" sz="2400" b="1" u="sng" dirty="0">
                <a:solidFill>
                  <a:schemeClr val="bg1"/>
                </a:solidFill>
              </a:rPr>
              <a:t>建立规则图</a:t>
            </a:r>
            <a:endParaRPr lang="en-US" altLang="zh-CN" sz="2400" b="1" u="sng" dirty="0">
              <a:solidFill>
                <a:schemeClr val="bg1"/>
              </a:solidFill>
            </a:endParaRPr>
          </a:p>
          <a:p>
            <a:r>
              <a:rPr lang="zh-CN" altLang="en-US" sz="2400" b="1" dirty="0">
                <a:solidFill>
                  <a:schemeClr val="bg1"/>
                </a:solidFill>
              </a:rPr>
              <a:t>建立一个含有</a:t>
            </a:r>
            <a:r>
              <a:rPr lang="en-US" altLang="zh-CN" sz="2400" b="1" dirty="0">
                <a:solidFill>
                  <a:schemeClr val="bg1"/>
                </a:solidFill>
              </a:rPr>
              <a:t>N</a:t>
            </a:r>
            <a:r>
              <a:rPr lang="zh-CN" altLang="en-US" sz="2400" b="1" dirty="0">
                <a:solidFill>
                  <a:schemeClr val="bg1"/>
                </a:solidFill>
              </a:rPr>
              <a:t>个节点的最近邻耦合网络，每个节点与左右相邻的</a:t>
            </a:r>
            <a:r>
              <a:rPr lang="en-US" altLang="zh-CN" sz="2400" b="1" i="1" dirty="0">
                <a:solidFill>
                  <a:schemeClr val="bg1"/>
                </a:solidFill>
              </a:rPr>
              <a:t>K/2</a:t>
            </a:r>
            <a:r>
              <a:rPr lang="zh-CN" altLang="en-US" sz="2400" b="1" dirty="0">
                <a:solidFill>
                  <a:schemeClr val="bg1"/>
                </a:solidFill>
              </a:rPr>
              <a:t>个邻居节点连接（</a:t>
            </a:r>
            <a:r>
              <a:rPr lang="en-US" altLang="zh-CN" sz="2400" b="1" dirty="0">
                <a:solidFill>
                  <a:schemeClr val="bg1"/>
                </a:solidFill>
              </a:rPr>
              <a:t>K</a:t>
            </a:r>
            <a:r>
              <a:rPr lang="zh-CN" altLang="en-US" sz="2400" b="1" dirty="0">
                <a:solidFill>
                  <a:schemeClr val="bg1"/>
                </a:solidFill>
              </a:rPr>
              <a:t>为偶数）；</a:t>
            </a:r>
            <a:endParaRPr lang="en-US" altLang="zh-CN" sz="2400" b="1" dirty="0">
              <a:solidFill>
                <a:schemeClr val="bg1"/>
              </a:solidFill>
            </a:endParaRPr>
          </a:p>
          <a:p>
            <a:endParaRPr lang="en-US" altLang="zh-CN" sz="2400" b="1" dirty="0">
              <a:solidFill>
                <a:schemeClr val="bg1"/>
              </a:solidFill>
            </a:endParaRPr>
          </a:p>
          <a:p>
            <a:pPr marL="342900" indent="-342900">
              <a:buFont typeface="Arial" panose="020B0604020202020204" pitchFamily="34" charset="0"/>
              <a:buChar char="•"/>
            </a:pPr>
            <a:r>
              <a:rPr lang="zh-CN" altLang="en-US" sz="2400" b="1" u="sng" dirty="0">
                <a:solidFill>
                  <a:schemeClr val="bg1"/>
                </a:solidFill>
              </a:rPr>
              <a:t>随机化重连</a:t>
            </a:r>
            <a:endParaRPr lang="en-US" altLang="zh-CN" sz="2400" b="1" u="sng" dirty="0">
              <a:solidFill>
                <a:schemeClr val="bg1"/>
              </a:solidFill>
            </a:endParaRPr>
          </a:p>
          <a:p>
            <a:r>
              <a:rPr lang="zh-CN" altLang="en-US" sz="2400" b="1" dirty="0">
                <a:solidFill>
                  <a:schemeClr val="bg1"/>
                </a:solidFill>
              </a:rPr>
              <a:t>以概率</a:t>
            </a:r>
            <a:r>
              <a:rPr lang="en-US" altLang="zh-CN" sz="2400" b="1" i="1" dirty="0">
                <a:solidFill>
                  <a:schemeClr val="bg1"/>
                </a:solidFill>
              </a:rPr>
              <a:t>p</a:t>
            </a:r>
            <a:r>
              <a:rPr lang="zh-CN" altLang="en-US" sz="2400" b="1" dirty="0">
                <a:solidFill>
                  <a:schemeClr val="bg1"/>
                </a:solidFill>
              </a:rPr>
              <a:t>随机地重连网络中的每条边（即将边的一端节点保持不变，而将另一端点选择为网络中的随机选择的一个节点）。</a:t>
            </a:r>
            <a:endParaRPr lang="en-US" altLang="zh-CN" sz="2400" b="1" dirty="0">
              <a:solidFill>
                <a:schemeClr val="bg1"/>
              </a:solidFill>
            </a:endParaRPr>
          </a:p>
          <a:p>
            <a:endParaRPr lang="en-US" altLang="zh-CN" sz="2400" b="1" dirty="0">
              <a:solidFill>
                <a:schemeClr val="bg1"/>
              </a:solidFill>
            </a:endParaRPr>
          </a:p>
          <a:p>
            <a:r>
              <a:rPr lang="en-US" altLang="zh-CN" sz="2000" b="1" dirty="0">
                <a:solidFill>
                  <a:schemeClr val="bg1"/>
                </a:solidFill>
              </a:rPr>
              <a:t>NOTE</a:t>
            </a:r>
            <a:r>
              <a:rPr lang="zh-CN" altLang="en-US" sz="2000" b="1" dirty="0">
                <a:solidFill>
                  <a:schemeClr val="bg1"/>
                </a:solidFill>
              </a:rPr>
              <a:t>：任意两个节点间只能有一条边，且每一节点不允许有边与自身相连。</a:t>
            </a:r>
            <a:endParaRPr lang="en-US" altLang="zh-CN" sz="2000" b="1" dirty="0">
              <a:solidFill>
                <a:schemeClr val="bg1"/>
              </a:solidFill>
            </a:endParaRPr>
          </a:p>
        </p:txBody>
      </p:sp>
    </p:spTree>
    <p:extLst>
      <p:ext uri="{BB962C8B-B14F-4D97-AF65-F5344CB8AC3E}">
        <p14:creationId xmlns:p14="http://schemas.microsoft.com/office/powerpoint/2010/main" val="1767998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WS</a:t>
            </a:r>
            <a:r>
              <a:rPr lang="zh-CN" altLang="en-US" sz="2800" b="1" dirty="0">
                <a:solidFill>
                  <a:schemeClr val="bg1"/>
                </a:solidFill>
              </a:rPr>
              <a:t>小世界模型 （</a:t>
            </a:r>
            <a:r>
              <a:rPr lang="en-US" altLang="zh-CN" sz="2800" b="1" dirty="0">
                <a:solidFill>
                  <a:schemeClr val="bg1"/>
                </a:solidFill>
              </a:rPr>
              <a:t>Watts&amp;Strogtz,1998</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216" t="-50" r="32050" b="20617"/>
          <a:stretch/>
        </p:blipFill>
        <p:spPr>
          <a:xfrm>
            <a:off x="971600" y="1956135"/>
            <a:ext cx="6786566" cy="3735173"/>
          </a:xfrm>
          <a:prstGeom prst="rect">
            <a:avLst/>
          </a:prstGeom>
        </p:spPr>
      </p:pic>
      <p:sp>
        <p:nvSpPr>
          <p:cNvPr id="12" name="矩形 11"/>
          <p:cNvSpPr/>
          <p:nvPr/>
        </p:nvSpPr>
        <p:spPr>
          <a:xfrm>
            <a:off x="287524" y="5953893"/>
            <a:ext cx="8568952" cy="523220"/>
          </a:xfrm>
          <a:prstGeom prst="rect">
            <a:avLst/>
          </a:prstGeom>
        </p:spPr>
        <p:txBody>
          <a:bodyPr wrap="square">
            <a:spAutoFit/>
          </a:bodyPr>
          <a:lstStyle/>
          <a:p>
            <a:r>
              <a:rPr lang="zh-CN" altLang="en-US" sz="2800" b="1" dirty="0">
                <a:solidFill>
                  <a:schemeClr val="bg1"/>
                </a:solidFill>
              </a:rPr>
              <a:t>可以看做规则网络的一部分被随机网络（稀疏）替代</a:t>
            </a:r>
            <a:endParaRPr lang="en-US" altLang="zh-CN" sz="2800" b="1" dirty="0">
              <a:solidFill>
                <a:schemeClr val="bg1"/>
              </a:solidFill>
            </a:endParaRPr>
          </a:p>
        </p:txBody>
      </p:sp>
    </p:spTree>
    <p:extLst>
      <p:ext uri="{BB962C8B-B14F-4D97-AF65-F5344CB8AC3E}">
        <p14:creationId xmlns:p14="http://schemas.microsoft.com/office/powerpoint/2010/main" val="3654679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NW</a:t>
            </a:r>
            <a:r>
              <a:rPr lang="zh-CN" altLang="en-US" sz="2800" b="1" dirty="0">
                <a:solidFill>
                  <a:schemeClr val="bg1"/>
                </a:solidFill>
              </a:rPr>
              <a:t>小世界模型 （</a:t>
            </a:r>
            <a:r>
              <a:rPr lang="en-US" altLang="zh-CN" sz="2800" b="1" dirty="0">
                <a:solidFill>
                  <a:schemeClr val="bg1"/>
                </a:solidFill>
              </a:rPr>
              <a:t>Newman&amp;Watts,1999</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3527" y="1574029"/>
            <a:ext cx="8496945" cy="3724096"/>
          </a:xfrm>
          <a:prstGeom prst="rect">
            <a:avLst/>
          </a:prstGeom>
        </p:spPr>
        <p:txBody>
          <a:bodyPr wrap="square">
            <a:spAutoFit/>
          </a:bodyPr>
          <a:lstStyle/>
          <a:p>
            <a:r>
              <a:rPr lang="zh-CN" altLang="en-US" sz="2400" b="1" dirty="0">
                <a:solidFill>
                  <a:schemeClr val="bg1"/>
                </a:solidFill>
              </a:rPr>
              <a:t>构建方法：</a:t>
            </a:r>
            <a:endParaRPr lang="en-US" altLang="zh-CN" sz="2400" b="1" dirty="0">
              <a:solidFill>
                <a:schemeClr val="bg1"/>
              </a:solidFill>
            </a:endParaRPr>
          </a:p>
          <a:p>
            <a:endParaRPr lang="en-US" altLang="zh-CN" sz="2400" b="1" dirty="0">
              <a:solidFill>
                <a:schemeClr val="bg1"/>
              </a:solidFill>
            </a:endParaRPr>
          </a:p>
          <a:p>
            <a:pPr marL="342900" indent="-342900">
              <a:buFont typeface="Arial" panose="020B0604020202020204" pitchFamily="34" charset="0"/>
              <a:buChar char="•"/>
            </a:pPr>
            <a:r>
              <a:rPr lang="zh-CN" altLang="en-US" sz="2400" b="1" u="sng" dirty="0">
                <a:solidFill>
                  <a:schemeClr val="bg1"/>
                </a:solidFill>
              </a:rPr>
              <a:t>建立规则图</a:t>
            </a:r>
            <a:endParaRPr lang="en-US" altLang="zh-CN" sz="2400" b="1" u="sng" dirty="0">
              <a:solidFill>
                <a:schemeClr val="bg1"/>
              </a:solidFill>
            </a:endParaRPr>
          </a:p>
          <a:p>
            <a:r>
              <a:rPr lang="zh-CN" altLang="en-US" sz="2400" b="1" dirty="0">
                <a:solidFill>
                  <a:schemeClr val="bg1"/>
                </a:solidFill>
              </a:rPr>
              <a:t>建立一个含有</a:t>
            </a:r>
            <a:r>
              <a:rPr lang="en-US" altLang="zh-CN" sz="2400" b="1" dirty="0">
                <a:solidFill>
                  <a:schemeClr val="bg1"/>
                </a:solidFill>
              </a:rPr>
              <a:t>N</a:t>
            </a:r>
            <a:r>
              <a:rPr lang="zh-CN" altLang="en-US" sz="2400" b="1" dirty="0">
                <a:solidFill>
                  <a:schemeClr val="bg1"/>
                </a:solidFill>
              </a:rPr>
              <a:t>个节点的最近邻耦合网络，每个节点与左右相邻的</a:t>
            </a:r>
            <a:r>
              <a:rPr lang="en-US" altLang="zh-CN" sz="2400" b="1" i="1" dirty="0">
                <a:solidFill>
                  <a:schemeClr val="bg1"/>
                </a:solidFill>
              </a:rPr>
              <a:t>K/2</a:t>
            </a:r>
            <a:r>
              <a:rPr lang="zh-CN" altLang="en-US" sz="2400" b="1" dirty="0">
                <a:solidFill>
                  <a:schemeClr val="bg1"/>
                </a:solidFill>
              </a:rPr>
              <a:t>个邻居节点连接（</a:t>
            </a:r>
            <a:r>
              <a:rPr lang="en-US" altLang="zh-CN" sz="2400" b="1" dirty="0">
                <a:solidFill>
                  <a:schemeClr val="bg1"/>
                </a:solidFill>
              </a:rPr>
              <a:t>K</a:t>
            </a:r>
            <a:r>
              <a:rPr lang="zh-CN" altLang="en-US" sz="2400" b="1" dirty="0">
                <a:solidFill>
                  <a:schemeClr val="bg1"/>
                </a:solidFill>
              </a:rPr>
              <a:t>为偶数）；</a:t>
            </a:r>
            <a:endParaRPr lang="en-US" altLang="zh-CN" sz="2400" b="1" dirty="0">
              <a:solidFill>
                <a:schemeClr val="bg1"/>
              </a:solidFill>
            </a:endParaRPr>
          </a:p>
          <a:p>
            <a:endParaRPr lang="en-US" altLang="zh-CN" sz="2400" b="1" dirty="0">
              <a:solidFill>
                <a:schemeClr val="bg1"/>
              </a:solidFill>
            </a:endParaRPr>
          </a:p>
          <a:p>
            <a:pPr marL="342900" indent="-342900">
              <a:buFont typeface="Arial" panose="020B0604020202020204" pitchFamily="34" charset="0"/>
              <a:buChar char="•"/>
            </a:pPr>
            <a:r>
              <a:rPr lang="zh-CN" altLang="en-US" sz="2400" b="1" u="sng" dirty="0">
                <a:solidFill>
                  <a:schemeClr val="bg1"/>
                </a:solidFill>
              </a:rPr>
              <a:t>随机化加边</a:t>
            </a:r>
            <a:endParaRPr lang="en-US" altLang="zh-CN" sz="2400" b="1" u="sng" dirty="0">
              <a:solidFill>
                <a:schemeClr val="bg1"/>
              </a:solidFill>
            </a:endParaRPr>
          </a:p>
          <a:p>
            <a:r>
              <a:rPr lang="zh-CN" altLang="en-US" sz="2400" b="1" dirty="0">
                <a:solidFill>
                  <a:schemeClr val="bg1"/>
                </a:solidFill>
              </a:rPr>
              <a:t>以概率</a:t>
            </a:r>
            <a:r>
              <a:rPr lang="en-US" altLang="zh-CN" sz="2400" b="1" i="1" dirty="0">
                <a:solidFill>
                  <a:schemeClr val="bg1"/>
                </a:solidFill>
              </a:rPr>
              <a:t>p</a:t>
            </a:r>
            <a:r>
              <a:rPr lang="zh-CN" altLang="en-US" sz="2400" b="1" dirty="0">
                <a:solidFill>
                  <a:schemeClr val="bg1"/>
                </a:solidFill>
              </a:rPr>
              <a:t>随机地在任意一对节点</a:t>
            </a:r>
            <a:r>
              <a:rPr lang="zh-CN" altLang="en-US" sz="2400" b="1">
                <a:solidFill>
                  <a:schemeClr val="bg1"/>
                </a:solidFill>
              </a:rPr>
              <a:t>间增加边</a:t>
            </a:r>
            <a:r>
              <a:rPr lang="zh-CN" altLang="en-US" sz="2400" b="1" dirty="0">
                <a:solidFill>
                  <a:schemeClr val="bg1"/>
                </a:solidFill>
              </a:rPr>
              <a:t>。</a:t>
            </a:r>
            <a:endParaRPr lang="en-US" altLang="zh-CN" sz="2400" b="1" dirty="0">
              <a:solidFill>
                <a:schemeClr val="bg1"/>
              </a:solidFill>
            </a:endParaRPr>
          </a:p>
          <a:p>
            <a:endParaRPr lang="en-US" altLang="zh-CN" sz="2400" b="1" dirty="0">
              <a:solidFill>
                <a:schemeClr val="bg1"/>
              </a:solidFill>
            </a:endParaRPr>
          </a:p>
          <a:p>
            <a:r>
              <a:rPr lang="en-US" altLang="zh-CN" sz="2000" b="1" dirty="0">
                <a:solidFill>
                  <a:schemeClr val="bg1"/>
                </a:solidFill>
              </a:rPr>
              <a:t>NOTE</a:t>
            </a:r>
            <a:r>
              <a:rPr lang="zh-CN" altLang="en-US" sz="2000" b="1" dirty="0">
                <a:solidFill>
                  <a:schemeClr val="bg1"/>
                </a:solidFill>
              </a:rPr>
              <a:t>：任意两个节点间只能有一条边，且每一节点不允许有边与自身相连。</a:t>
            </a:r>
            <a:endParaRPr lang="en-US" altLang="zh-CN" sz="2000" b="1" dirty="0">
              <a:solidFill>
                <a:schemeClr val="bg1"/>
              </a:solidFill>
            </a:endParaRPr>
          </a:p>
        </p:txBody>
      </p:sp>
    </p:spTree>
    <p:extLst>
      <p:ext uri="{BB962C8B-B14F-4D97-AF65-F5344CB8AC3E}">
        <p14:creationId xmlns:p14="http://schemas.microsoft.com/office/powerpoint/2010/main" val="614494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NW</a:t>
            </a:r>
            <a:r>
              <a:rPr lang="zh-CN" altLang="en-US" sz="2800" b="1" dirty="0">
                <a:solidFill>
                  <a:schemeClr val="bg1"/>
                </a:solidFill>
              </a:rPr>
              <a:t>小世界模型 （</a:t>
            </a:r>
            <a:r>
              <a:rPr lang="en-US" altLang="zh-CN" sz="2800" b="1" dirty="0">
                <a:solidFill>
                  <a:schemeClr val="bg1"/>
                </a:solidFill>
              </a:rPr>
              <a:t>Newman&amp;Watts,1999</a:t>
            </a:r>
            <a:r>
              <a:rPr lang="zh-CN" altLang="en-US" sz="2800" b="1" dirty="0">
                <a:solidFill>
                  <a:schemeClr val="bg1"/>
                </a:solidFill>
              </a:rPr>
              <a:t>）</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331640" y="2113089"/>
            <a:ext cx="6337066" cy="3212121"/>
          </a:xfrm>
          <a:prstGeom prst="rect">
            <a:avLst/>
          </a:prstGeom>
        </p:spPr>
      </p:pic>
      <p:sp>
        <p:nvSpPr>
          <p:cNvPr id="10" name="矩形 9"/>
          <p:cNvSpPr/>
          <p:nvPr/>
        </p:nvSpPr>
        <p:spPr>
          <a:xfrm>
            <a:off x="1345554" y="5879691"/>
            <a:ext cx="7632627" cy="523220"/>
          </a:xfrm>
          <a:prstGeom prst="rect">
            <a:avLst/>
          </a:prstGeom>
        </p:spPr>
        <p:txBody>
          <a:bodyPr wrap="square">
            <a:spAutoFit/>
          </a:bodyPr>
          <a:lstStyle/>
          <a:p>
            <a:r>
              <a:rPr lang="zh-CN" altLang="en-US" sz="2800" b="1" dirty="0">
                <a:solidFill>
                  <a:schemeClr val="bg1"/>
                </a:solidFill>
              </a:rPr>
              <a:t>可以看做规则网络 </a:t>
            </a:r>
            <a:r>
              <a:rPr lang="en-US" altLang="zh-CN" sz="2800" b="1" dirty="0">
                <a:solidFill>
                  <a:schemeClr val="bg1"/>
                </a:solidFill>
              </a:rPr>
              <a:t>+ </a:t>
            </a:r>
            <a:r>
              <a:rPr lang="zh-CN" altLang="en-US" sz="2800" b="1" dirty="0">
                <a:solidFill>
                  <a:schemeClr val="bg1"/>
                </a:solidFill>
              </a:rPr>
              <a:t>随机网络（稀疏）</a:t>
            </a:r>
            <a:endParaRPr lang="en-US" altLang="zh-CN" sz="2800" b="1" dirty="0">
              <a:solidFill>
                <a:schemeClr val="bg1"/>
              </a:solidFill>
            </a:endParaRPr>
          </a:p>
        </p:txBody>
      </p:sp>
    </p:spTree>
    <p:extLst>
      <p:ext uri="{BB962C8B-B14F-4D97-AF65-F5344CB8AC3E}">
        <p14:creationId xmlns:p14="http://schemas.microsoft.com/office/powerpoint/2010/main" val="113976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WS</a:t>
            </a:r>
            <a:r>
              <a:rPr lang="zh-CN" altLang="en-US" sz="2800" b="1" dirty="0">
                <a:solidFill>
                  <a:schemeClr val="bg1"/>
                </a:solidFill>
              </a:rPr>
              <a:t>与</a:t>
            </a:r>
            <a:r>
              <a:rPr lang="en-US" altLang="zh-CN" sz="2800" b="1" dirty="0">
                <a:solidFill>
                  <a:schemeClr val="bg1"/>
                </a:solidFill>
              </a:rPr>
              <a:t>NW</a:t>
            </a:r>
            <a:r>
              <a:rPr lang="zh-CN" altLang="en-US" sz="2800" b="1" dirty="0">
                <a:solidFill>
                  <a:schemeClr val="bg1"/>
                </a:solidFill>
              </a:rPr>
              <a:t>小世界模型的统计性质</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11560" y="1700249"/>
            <a:ext cx="7632627" cy="461665"/>
          </a:xfrm>
          <a:prstGeom prst="rect">
            <a:avLst/>
          </a:prstGeom>
        </p:spPr>
        <p:txBody>
          <a:bodyPr wrap="square">
            <a:spAutoFit/>
          </a:bodyPr>
          <a:lstStyle/>
          <a:p>
            <a:r>
              <a:rPr lang="zh-CN" altLang="en-US" sz="2400" b="1" dirty="0">
                <a:solidFill>
                  <a:schemeClr val="bg1"/>
                </a:solidFill>
              </a:rPr>
              <a:t>度</a:t>
            </a:r>
            <a:endParaRPr lang="en-US" altLang="zh-CN" sz="2800" dirty="0">
              <a:solidFill>
                <a:schemeClr val="bg1"/>
              </a:solidFill>
            </a:endParaRPr>
          </a:p>
        </p:txBody>
      </p:sp>
      <p:sp>
        <p:nvSpPr>
          <p:cNvPr id="10" name="矩形 9"/>
          <p:cNvSpPr/>
          <p:nvPr/>
        </p:nvSpPr>
        <p:spPr>
          <a:xfrm>
            <a:off x="1043608" y="2031567"/>
            <a:ext cx="1152128"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a:solidFill>
                  <a:schemeClr val="bg1"/>
                </a:solidFill>
              </a:rPr>
              <a:t>WS</a:t>
            </a:r>
            <a:r>
              <a:rPr lang="zh-CN" altLang="en-US" sz="2400" b="1" dirty="0">
                <a:solidFill>
                  <a:schemeClr val="bg1"/>
                </a:solidFill>
              </a:rPr>
              <a:t>：</a:t>
            </a:r>
            <a:endParaRPr lang="en-US" altLang="zh-CN" sz="2800" dirty="0">
              <a:solidFill>
                <a:schemeClr val="bg1"/>
              </a:solidFill>
            </a:endParaRPr>
          </a:p>
        </p:txBody>
      </p:sp>
      <p:sp>
        <p:nvSpPr>
          <p:cNvPr id="13" name="矩形 12"/>
          <p:cNvSpPr/>
          <p:nvPr/>
        </p:nvSpPr>
        <p:spPr>
          <a:xfrm>
            <a:off x="1043608" y="2868687"/>
            <a:ext cx="1152128"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a:solidFill>
                  <a:schemeClr val="bg1"/>
                </a:solidFill>
              </a:rPr>
              <a:t>NW</a:t>
            </a:r>
            <a:r>
              <a:rPr lang="zh-CN" altLang="en-US" sz="2400" b="1" dirty="0">
                <a:solidFill>
                  <a:schemeClr val="bg1"/>
                </a:solidFill>
              </a:rPr>
              <a:t>：</a:t>
            </a:r>
            <a:endParaRPr lang="en-US" altLang="zh-CN" sz="2800" dirty="0">
              <a:solidFill>
                <a:schemeClr val="bg1"/>
              </a:solidFill>
            </a:endParaRPr>
          </a:p>
        </p:txBody>
      </p:sp>
      <p:sp>
        <p:nvSpPr>
          <p:cNvPr id="3" name="圆角矩形 2"/>
          <p:cNvSpPr/>
          <p:nvPr/>
        </p:nvSpPr>
        <p:spPr>
          <a:xfrm>
            <a:off x="395536" y="1700809"/>
            <a:ext cx="8568952" cy="2006400"/>
          </a:xfrm>
          <a:prstGeom prst="roundRect">
            <a:avLst>
              <a:gd name="adj" fmla="val 363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5" name="直接连接符 4"/>
          <p:cNvCxnSpPr/>
          <p:nvPr/>
        </p:nvCxnSpPr>
        <p:spPr>
          <a:xfrm>
            <a:off x="1043608" y="2636912"/>
            <a:ext cx="741682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385022" y="3938983"/>
            <a:ext cx="8568952" cy="2621001"/>
          </a:xfrm>
          <a:prstGeom prst="roundRect">
            <a:avLst>
              <a:gd name="adj" fmla="val 8745"/>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zh-CN" altLang="en-US"/>
          </a:p>
        </p:txBody>
      </p:sp>
      <p:sp>
        <p:nvSpPr>
          <p:cNvPr id="28" name="矩形 27"/>
          <p:cNvSpPr/>
          <p:nvPr/>
        </p:nvSpPr>
        <p:spPr>
          <a:xfrm>
            <a:off x="576956" y="4119182"/>
            <a:ext cx="7632627"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rPr>
              <a:t>平均路径长度</a:t>
            </a:r>
            <a:endParaRPr lang="en-US" altLang="zh-CN" sz="2800" dirty="0">
              <a:solidFill>
                <a:schemeClr val="bg1"/>
              </a:solidFill>
            </a:endParaRPr>
          </a:p>
        </p:txBody>
      </p:sp>
      <p:pic>
        <p:nvPicPr>
          <p:cNvPr id="29" name="图片 28"/>
          <p:cNvPicPr/>
          <p:nvPr/>
        </p:nvPicPr>
        <p:blipFill>
          <a:blip r:embed="rId3"/>
          <a:stretch>
            <a:fillRect/>
          </a:stretch>
        </p:blipFill>
        <p:spPr>
          <a:xfrm>
            <a:off x="2915816" y="4094683"/>
            <a:ext cx="2860675" cy="955675"/>
          </a:xfrm>
          <a:prstGeom prst="rect">
            <a:avLst/>
          </a:prstGeom>
        </p:spPr>
      </p:pic>
      <p:sp>
        <p:nvSpPr>
          <p:cNvPr id="31" name="矩形 30"/>
          <p:cNvSpPr/>
          <p:nvPr/>
        </p:nvSpPr>
        <p:spPr>
          <a:xfrm>
            <a:off x="622255" y="5000275"/>
            <a:ext cx="88231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rPr>
              <a:t>其中</a:t>
            </a:r>
            <a:endParaRPr lang="en-US" altLang="zh-CN" sz="2800" dirty="0">
              <a:solidFill>
                <a:schemeClr val="bg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30929899"/>
              </p:ext>
            </p:extLst>
          </p:nvPr>
        </p:nvGraphicFramePr>
        <p:xfrm>
          <a:off x="4329760" y="5456432"/>
          <a:ext cx="4562720" cy="889752"/>
        </p:xfrm>
        <a:graphic>
          <a:graphicData uri="http://schemas.openxmlformats.org/presentationml/2006/ole">
            <mc:AlternateContent xmlns:mc="http://schemas.openxmlformats.org/markup-compatibility/2006">
              <mc:Choice xmlns:v="urn:schemas-microsoft-com:vml" Requires="v">
                <p:oleObj name="Equation" r:id="rId4" imgW="2412720" imgH="469800" progId="Equation.DSMT4">
                  <p:embed/>
                </p:oleObj>
              </mc:Choice>
              <mc:Fallback>
                <p:oleObj name="Equation" r:id="rId4" imgW="2412720" imgH="469800" progId="Equation.DSMT4">
                  <p:embed/>
                  <p:pic>
                    <p:nvPicPr>
                      <p:cNvPr id="7" name="对象 6"/>
                      <p:cNvPicPr/>
                      <p:nvPr/>
                    </p:nvPicPr>
                    <p:blipFill>
                      <a:blip r:embed="rId5"/>
                      <a:stretch>
                        <a:fillRect/>
                      </a:stretch>
                    </p:blipFill>
                    <p:spPr>
                      <a:xfrm>
                        <a:off x="4329760" y="5456432"/>
                        <a:ext cx="4562720" cy="889752"/>
                      </a:xfrm>
                      <a:prstGeom prst="rect">
                        <a:avLst/>
                      </a:prstGeom>
                    </p:spPr>
                  </p:pic>
                </p:oleObj>
              </mc:Fallback>
            </mc:AlternateContent>
          </a:graphicData>
        </a:graphic>
      </p:graphicFrame>
      <p:sp>
        <p:nvSpPr>
          <p:cNvPr id="2" name="矩形 1"/>
          <p:cNvSpPr/>
          <p:nvPr/>
        </p:nvSpPr>
        <p:spPr>
          <a:xfrm>
            <a:off x="2517113" y="1988840"/>
            <a:ext cx="1654620" cy="523220"/>
          </a:xfrm>
          <a:prstGeom prst="rect">
            <a:avLst/>
          </a:prstGeom>
        </p:spPr>
        <p:txBody>
          <a:bodyPr wrap="none">
            <a:spAutoFit/>
          </a:bodyPr>
          <a:lstStyle/>
          <a:p>
            <a:r>
              <a:rPr lang="en-US" altLang="zh-CN" sz="2800" i="1" dirty="0" err="1">
                <a:solidFill>
                  <a:schemeClr val="bg1"/>
                </a:solidFill>
              </a:rPr>
              <a:t>k</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en-US" altLang="zh-CN" sz="2800" i="1" dirty="0">
                <a:solidFill>
                  <a:schemeClr val="bg1"/>
                </a:solidFill>
              </a:rPr>
              <a:t>K</a:t>
            </a:r>
          </a:p>
        </p:txBody>
      </p:sp>
      <p:sp>
        <p:nvSpPr>
          <p:cNvPr id="20" name="矩形 19"/>
          <p:cNvSpPr/>
          <p:nvPr/>
        </p:nvSpPr>
        <p:spPr>
          <a:xfrm>
            <a:off x="2483768" y="2889479"/>
            <a:ext cx="3028393" cy="523220"/>
          </a:xfrm>
          <a:prstGeom prst="rect">
            <a:avLst/>
          </a:prstGeom>
        </p:spPr>
        <p:txBody>
          <a:bodyPr wrap="none">
            <a:spAutoFit/>
          </a:bodyPr>
          <a:lstStyle/>
          <a:p>
            <a:r>
              <a:rPr lang="en-US" altLang="zh-CN" sz="2800" i="1" dirty="0" err="1">
                <a:solidFill>
                  <a:schemeClr val="bg1"/>
                </a:solidFill>
              </a:rPr>
              <a:t>k</a:t>
            </a:r>
            <a:r>
              <a:rPr lang="en-US" altLang="zh-CN" sz="2800" i="1" baseline="-25000" dirty="0" err="1">
                <a:solidFill>
                  <a:schemeClr val="bg1"/>
                </a:solidFill>
              </a:rPr>
              <a:t>random</a:t>
            </a:r>
            <a:r>
              <a:rPr lang="en-US" altLang="zh-CN" sz="2800" i="1" baseline="-25000" dirty="0">
                <a:solidFill>
                  <a:schemeClr val="bg1"/>
                </a:solidFill>
              </a:rPr>
              <a:t> </a:t>
            </a:r>
            <a:r>
              <a:rPr lang="en-US" altLang="zh-CN" sz="2800" dirty="0">
                <a:solidFill>
                  <a:schemeClr val="bg1"/>
                </a:solidFill>
              </a:rPr>
              <a:t>= </a:t>
            </a:r>
            <a:r>
              <a:rPr lang="en-US" altLang="zh-CN" sz="2800" i="1" dirty="0" err="1">
                <a:solidFill>
                  <a:schemeClr val="bg1"/>
                </a:solidFill>
              </a:rPr>
              <a:t>K+p</a:t>
            </a:r>
            <a:r>
              <a:rPr lang="en-US" altLang="zh-CN" sz="2800" dirty="0">
                <a:solidFill>
                  <a:schemeClr val="bg1"/>
                </a:solidFill>
              </a:rPr>
              <a:t>(|A|-1)</a:t>
            </a:r>
            <a:endParaRPr lang="en-US" altLang="zh-CN" sz="2800" i="1" dirty="0">
              <a:solidFill>
                <a:schemeClr val="bg1"/>
              </a:solidFill>
            </a:endParaRPr>
          </a:p>
        </p:txBody>
      </p:sp>
      <mc:AlternateContent xmlns:mc="http://schemas.openxmlformats.org/markup-compatibility/2006" xmlns:a14="http://schemas.microsoft.com/office/drawing/2010/main">
        <mc:Choice Requires="a14">
          <p:sp>
            <p:nvSpPr>
              <p:cNvPr id="21" name="对象 20"/>
              <p:cNvSpPr txBox="1"/>
              <p:nvPr/>
            </p:nvSpPr>
            <p:spPr>
              <a:xfrm>
                <a:off x="467544" y="5459413"/>
                <a:ext cx="3862216" cy="1065932"/>
              </a:xfrm>
              <a:prstGeom prst="rect">
                <a:avLst/>
              </a:prstGeom>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sz="2400" i="1">
                          <a:solidFill>
                            <a:srgbClr val="FFFFFF"/>
                          </a:solidFill>
                          <a:latin typeface="Cambria Math" panose="02040503050406030204" pitchFamily="18" charset="0"/>
                        </a:rPr>
                        <m:t>𝑊𝑆</m:t>
                      </m:r>
                      <m:func>
                        <m:funcPr>
                          <m:ctrlPr>
                            <a:rPr lang="zh-CN" altLang="en-US" sz="2400" i="1">
                              <a:solidFill>
                                <a:srgbClr val="FFFFFF"/>
                              </a:solidFill>
                              <a:latin typeface="Cambria Math" panose="02040503050406030204" pitchFamily="18" charset="0"/>
                            </a:rPr>
                          </m:ctrlPr>
                        </m:funcPr>
                        <m:fName>
                          <m:r>
                            <a:rPr lang="zh-CN" altLang="en-US" sz="2400" i="0">
                              <a:solidFill>
                                <a:srgbClr val="FFFFFF"/>
                              </a:solidFill>
                              <a:latin typeface="Cambria Math" panose="02040503050406030204" pitchFamily="18" charset="0"/>
                            </a:rPr>
                            <m:t>:</m:t>
                          </m:r>
                        </m:fName>
                        <m:e>
                          <m:r>
                            <a:rPr lang="zh-CN" altLang="en-US" sz="2400" i="1">
                              <a:solidFill>
                                <a:srgbClr val="FFFFFF"/>
                              </a:solidFill>
                              <a:latin typeface="Cambria Math" panose="02040503050406030204" pitchFamily="18" charset="0"/>
                            </a:rPr>
                            <m:t>𝑓</m:t>
                          </m:r>
                        </m:e>
                      </m:func>
                      <m:r>
                        <a:rPr lang="zh-CN" altLang="en-US" sz="2400" i="1">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𝑥</m:t>
                      </m:r>
                      <m:r>
                        <a:rPr lang="zh-CN" altLang="en-US" sz="2400" i="1">
                          <a:solidFill>
                            <a:srgbClr val="FFFFFF"/>
                          </a:solidFill>
                          <a:latin typeface="Cambria Math" panose="02040503050406030204" pitchFamily="18" charset="0"/>
                        </a:rPr>
                        <m:t>)=</m:t>
                      </m:r>
                      <m:d>
                        <m:dPr>
                          <m:begChr m:val="{"/>
                          <m:endChr m:val=""/>
                          <m:ctrlPr>
                            <a:rPr lang="zh-CN" altLang="en-US" sz="2400" i="1">
                              <a:solidFill>
                                <a:srgbClr val="FFFFFF"/>
                              </a:solidFill>
                              <a:latin typeface="Cambria Math" panose="02040503050406030204" pitchFamily="18" charset="0"/>
                            </a:rPr>
                          </m:ctrlPr>
                        </m:dPr>
                        <m:e>
                          <m:eqArr>
                            <m:eqArrPr>
                              <m:ctrlPr>
                                <a:rPr lang="zh-CN" altLang="en-US" sz="2400" i="1">
                                  <a:solidFill>
                                    <a:srgbClr val="FFFFFF"/>
                                  </a:solidFill>
                                  <a:latin typeface="Cambria Math" panose="02040503050406030204" pitchFamily="18" charset="0"/>
                                </a:rPr>
                              </m:ctrlPr>
                            </m:eqArrPr>
                            <m:e>
                              <m:r>
                                <a:rPr lang="zh-CN" altLang="en-US" sz="2400" i="1">
                                  <a:solidFill>
                                    <a:srgbClr val="FFFFFF"/>
                                  </a:solidFill>
                                  <a:latin typeface="Cambria Math" panose="02040503050406030204" pitchFamily="18" charset="0"/>
                                </a:rPr>
                                <m:t>常数，</m:t>
                              </m:r>
                              <m:r>
                                <a:rPr lang="zh-CN" altLang="en-US" sz="2400" i="1">
                                  <a:solidFill>
                                    <a:srgbClr val="FFFFFF"/>
                                  </a:solidFill>
                                  <a:latin typeface="Cambria Math" panose="02040503050406030204" pitchFamily="18" charset="0"/>
                                </a:rPr>
                                <m:t> </m:t>
                              </m:r>
                              <m:r>
                                <m:rPr>
                                  <m:sty m:val="p"/>
                                </m:rPr>
                                <a:rPr lang="zh-CN" altLang="en-US" sz="2400" i="0">
                                  <a:solidFill>
                                    <a:srgbClr val="FFFFFF"/>
                                  </a:solidFill>
                                  <a:latin typeface="Cambria Math" panose="02040503050406030204" pitchFamily="18" charset="0"/>
                                </a:rPr>
                                <m:t>x</m:t>
                              </m:r>
                              <m:r>
                                <a:rPr lang="zh-CN" altLang="en-US" sz="2400" i="1">
                                  <a:solidFill>
                                    <a:srgbClr val="FFFFFF"/>
                                  </a:solidFill>
                                  <a:latin typeface="Cambria Math" panose="02040503050406030204" pitchFamily="18" charset="0"/>
                                </a:rPr>
                                <m:t>≪</m:t>
                              </m:r>
                              <m:r>
                                <a:rPr lang="zh-CN" altLang="en-US" sz="2400" i="0">
                                  <a:solidFill>
                                    <a:srgbClr val="FFFFFF"/>
                                  </a:solidFill>
                                  <a:latin typeface="Cambria Math" panose="02040503050406030204" pitchFamily="18" charset="0"/>
                                </a:rPr>
                                <m:t>1</m:t>
                              </m:r>
                            </m:e>
                            <m:e>
                              <m:r>
                                <a:rPr lang="zh-CN" altLang="en-US" sz="2400" i="1">
                                  <a:solidFill>
                                    <a:srgbClr val="FFFFFF"/>
                                  </a:solidFill>
                                  <a:latin typeface="Cambria Math" panose="02040503050406030204" pitchFamily="18" charset="0"/>
                                </a:rPr>
                                <m:t>(</m:t>
                              </m:r>
                              <m:r>
                                <m:rPr>
                                  <m:nor/>
                                </m:rPr>
                                <a:rPr lang="zh-CN" altLang="en-US" sz="2400" i="0">
                                  <a:solidFill>
                                    <a:srgbClr val="FFFFFF"/>
                                  </a:solidFill>
                                  <a:latin typeface="Cambria Math" panose="02040503050406030204" pitchFamily="18" charset="0"/>
                                </a:rPr>
                                <m:t>lnx</m:t>
                              </m:r>
                              <m:r>
                                <a:rPr lang="zh-CN" altLang="en-US" sz="2400" i="1">
                                  <a:solidFill>
                                    <a:srgbClr val="FFFFFF"/>
                                  </a:solidFill>
                                  <a:latin typeface="Cambria Math" panose="02040503050406030204" pitchFamily="18" charset="0"/>
                                </a:rPr>
                                <m:t>)</m:t>
                              </m:r>
                              <m:r>
                                <m:rPr>
                                  <m:nor/>
                                </m:rPr>
                                <a:rPr lang="zh-CN" altLang="en-US" sz="2400" i="0">
                                  <a:solidFill>
                                    <a:srgbClr val="FFFFFF"/>
                                  </a:solidFill>
                                  <a:latin typeface="Cambria Math" panose="02040503050406030204" pitchFamily="18" charset="0"/>
                                </a:rPr>
                                <m:t>/</m:t>
                              </m:r>
                              <m:r>
                                <m:rPr>
                                  <m:nor/>
                                </m:rPr>
                                <a:rPr lang="zh-CN" altLang="en-US" sz="2400" i="0">
                                  <a:solidFill>
                                    <a:srgbClr val="FFFFFF"/>
                                  </a:solidFill>
                                  <a:latin typeface="Cambria Math" panose="02040503050406030204" pitchFamily="18" charset="0"/>
                                </a:rPr>
                                <m:t>x</m:t>
                              </m:r>
                              <m:r>
                                <m:rPr>
                                  <m:nor/>
                                </m:rPr>
                                <a:rPr lang="zh-CN" altLang="en-US" sz="2400" i="0">
                                  <a:solidFill>
                                    <a:srgbClr val="FFFFFF"/>
                                  </a:solidFill>
                                  <a:latin typeface="Cambria Math" panose="02040503050406030204" pitchFamily="18" charset="0"/>
                                </a:rPr>
                                <m:t>,  </m:t>
                              </m:r>
                              <m:r>
                                <m:rPr>
                                  <m:nor/>
                                </m:rPr>
                                <a:rPr lang="zh-CN" altLang="en-US" sz="2400" i="0">
                                  <a:solidFill>
                                    <a:srgbClr val="FFFFFF"/>
                                  </a:solidFill>
                                  <a:latin typeface="Cambria Math" panose="02040503050406030204" pitchFamily="18" charset="0"/>
                                </a:rPr>
                                <m:t>x</m:t>
                              </m:r>
                              <m:r>
                                <a:rPr lang="zh-CN" altLang="en-US" sz="2400" i="1">
                                  <a:solidFill>
                                    <a:srgbClr val="FFFFFF"/>
                                  </a:solidFill>
                                  <a:latin typeface="Cambria Math" panose="02040503050406030204" pitchFamily="18" charset="0"/>
                                </a:rPr>
                                <m:t>≫</m:t>
                              </m:r>
                              <m:r>
                                <a:rPr lang="zh-CN" altLang="en-US" sz="2400" i="0">
                                  <a:solidFill>
                                    <a:srgbClr val="FFFFFF"/>
                                  </a:solidFill>
                                  <a:latin typeface="Cambria Math" panose="02040503050406030204" pitchFamily="18" charset="0"/>
                                </a:rPr>
                                <m:t>1</m:t>
                              </m:r>
                            </m:e>
                          </m:eqArr>
                        </m:e>
                      </m:d>
                    </m:oMath>
                  </m:oMathPara>
                </a14:m>
                <a:endParaRPr lang="zh-CN" altLang="en-US" dirty="0"/>
              </a:p>
            </p:txBody>
          </p:sp>
        </mc:Choice>
        <mc:Fallback xmlns="">
          <p:sp>
            <p:nvSpPr>
              <p:cNvPr id="21" name="对象 20"/>
              <p:cNvSpPr txBox="1">
                <a:spLocks noRot="1" noChangeAspect="1" noMove="1" noResize="1" noEditPoints="1" noAdjustHandles="1" noChangeArrowheads="1" noChangeShapeType="1" noTextEdit="1"/>
              </p:cNvSpPr>
              <p:nvPr/>
            </p:nvSpPr>
            <p:spPr>
              <a:xfrm>
                <a:off x="467544" y="5459413"/>
                <a:ext cx="3862216" cy="10659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4844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en-US" altLang="zh-CN" sz="2800" b="1" dirty="0">
                <a:solidFill>
                  <a:schemeClr val="bg1"/>
                </a:solidFill>
              </a:rPr>
              <a:t>WS</a:t>
            </a:r>
            <a:r>
              <a:rPr lang="zh-CN" altLang="en-US" sz="2800" b="1" dirty="0">
                <a:solidFill>
                  <a:schemeClr val="bg1"/>
                </a:solidFill>
              </a:rPr>
              <a:t>与</a:t>
            </a:r>
            <a:r>
              <a:rPr lang="en-US" altLang="zh-CN" sz="2800" b="1" dirty="0">
                <a:solidFill>
                  <a:schemeClr val="bg1"/>
                </a:solidFill>
              </a:rPr>
              <a:t>NW</a:t>
            </a:r>
            <a:r>
              <a:rPr lang="zh-CN" altLang="en-US" sz="2800" b="1" dirty="0">
                <a:solidFill>
                  <a:schemeClr val="bg1"/>
                </a:solidFill>
              </a:rPr>
              <a:t>小世界模型的统计性质</a:t>
            </a:r>
            <a:endParaRPr lang="en-US" altLang="zh-CN" sz="2800" b="1" dirty="0">
              <a:solidFill>
                <a:schemeClr val="bg1"/>
              </a:solidFill>
            </a:endParaRPr>
          </a:p>
        </p:txBody>
      </p:sp>
      <p:cxnSp>
        <p:nvCxnSpPr>
          <p:cNvPr id="16" name="直接连接符 15"/>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39552" y="2220564"/>
            <a:ext cx="7632627" cy="461665"/>
          </a:xfrm>
          <a:prstGeom prst="rect">
            <a:avLst/>
          </a:prstGeom>
        </p:spPr>
        <p:txBody>
          <a:bodyPr wrap="square">
            <a:spAutoFit/>
          </a:bodyPr>
          <a:lstStyle/>
          <a:p>
            <a:r>
              <a:rPr lang="zh-CN" altLang="en-US" sz="2400" b="1" dirty="0">
                <a:solidFill>
                  <a:schemeClr val="bg1"/>
                </a:solidFill>
              </a:rPr>
              <a:t>聚类系数</a:t>
            </a:r>
            <a:endParaRPr lang="en-US" altLang="zh-CN" sz="2800" dirty="0">
              <a:solidFill>
                <a:schemeClr val="bg1"/>
              </a:solidFill>
            </a:endParaRPr>
          </a:p>
        </p:txBody>
      </p:sp>
      <p:sp>
        <p:nvSpPr>
          <p:cNvPr id="10" name="矩形 9"/>
          <p:cNvSpPr/>
          <p:nvPr/>
        </p:nvSpPr>
        <p:spPr>
          <a:xfrm>
            <a:off x="971600" y="2767906"/>
            <a:ext cx="1152128"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a:solidFill>
                  <a:schemeClr val="bg1"/>
                </a:solidFill>
              </a:rPr>
              <a:t>WS</a:t>
            </a:r>
            <a:r>
              <a:rPr lang="zh-CN" altLang="en-US" sz="2400" b="1" dirty="0">
                <a:solidFill>
                  <a:schemeClr val="bg1"/>
                </a:solidFill>
              </a:rPr>
              <a:t>：</a:t>
            </a:r>
            <a:endParaRPr lang="en-US" altLang="zh-CN" sz="2800" dirty="0">
              <a:solidFill>
                <a:schemeClr val="bg1"/>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284119828"/>
              </p:ext>
            </p:extLst>
          </p:nvPr>
        </p:nvGraphicFramePr>
        <p:xfrm>
          <a:off x="2648509" y="2767906"/>
          <a:ext cx="3414712" cy="1016000"/>
        </p:xfrm>
        <a:graphic>
          <a:graphicData uri="http://schemas.openxmlformats.org/presentationml/2006/ole">
            <mc:AlternateContent xmlns:mc="http://schemas.openxmlformats.org/markup-compatibility/2006">
              <mc:Choice xmlns:v="urn:schemas-microsoft-com:vml" Requires="v">
                <p:oleObj name="Equation" r:id="rId3" imgW="1409400" imgH="419040" progId="Equation.DSMT4">
                  <p:embed/>
                </p:oleObj>
              </mc:Choice>
              <mc:Fallback>
                <p:oleObj name="Equation" r:id="rId3" imgW="1409400" imgH="419040" progId="Equation.DSMT4">
                  <p:embed/>
                  <p:pic>
                    <p:nvPicPr>
                      <p:cNvPr id="2" name="对象 1"/>
                      <p:cNvPicPr/>
                      <p:nvPr/>
                    </p:nvPicPr>
                    <p:blipFill>
                      <a:blip r:embed="rId4"/>
                      <a:stretch>
                        <a:fillRect/>
                      </a:stretch>
                    </p:blipFill>
                    <p:spPr>
                      <a:xfrm>
                        <a:off x="2648509" y="2767906"/>
                        <a:ext cx="3414712" cy="1016000"/>
                      </a:xfrm>
                      <a:prstGeom prst="rect">
                        <a:avLst/>
                      </a:prstGeom>
                    </p:spPr>
                  </p:pic>
                </p:oleObj>
              </mc:Fallback>
            </mc:AlternateContent>
          </a:graphicData>
        </a:graphic>
      </p:graphicFrame>
      <p:sp>
        <p:nvSpPr>
          <p:cNvPr id="13" name="矩形 12"/>
          <p:cNvSpPr/>
          <p:nvPr/>
        </p:nvSpPr>
        <p:spPr>
          <a:xfrm>
            <a:off x="971600" y="4144547"/>
            <a:ext cx="1152128"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a:solidFill>
                  <a:schemeClr val="bg1"/>
                </a:solidFill>
              </a:rPr>
              <a:t>NW</a:t>
            </a:r>
            <a:r>
              <a:rPr lang="zh-CN" altLang="en-US" sz="2400" b="1" dirty="0">
                <a:solidFill>
                  <a:schemeClr val="bg1"/>
                </a:solidFill>
              </a:rPr>
              <a:t>：</a:t>
            </a:r>
            <a:endParaRPr lang="en-US" altLang="zh-CN" sz="2800" dirty="0">
              <a:solidFill>
                <a:schemeClr val="bg1"/>
              </a:solidFill>
            </a:endParaRPr>
          </a:p>
        </p:txBody>
      </p:sp>
      <p:sp>
        <p:nvSpPr>
          <p:cNvPr id="3" name="圆角矩形 2"/>
          <p:cNvSpPr/>
          <p:nvPr/>
        </p:nvSpPr>
        <p:spPr>
          <a:xfrm>
            <a:off x="323528" y="2221123"/>
            <a:ext cx="8568952" cy="3168352"/>
          </a:xfrm>
          <a:prstGeom prst="roundRect">
            <a:avLst>
              <a:gd name="adj" fmla="val 363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204435834"/>
              </p:ext>
            </p:extLst>
          </p:nvPr>
        </p:nvGraphicFramePr>
        <p:xfrm>
          <a:off x="2267744" y="4206981"/>
          <a:ext cx="4367212" cy="1016000"/>
        </p:xfrm>
        <a:graphic>
          <a:graphicData uri="http://schemas.openxmlformats.org/presentationml/2006/ole">
            <mc:AlternateContent xmlns:mc="http://schemas.openxmlformats.org/markup-compatibility/2006">
              <mc:Choice xmlns:v="urn:schemas-microsoft-com:vml" Requires="v">
                <p:oleObj name="Equation" r:id="rId5" imgW="1803240" imgH="419040" progId="Equation.DSMT4">
                  <p:embed/>
                </p:oleObj>
              </mc:Choice>
              <mc:Fallback>
                <p:oleObj name="Equation" r:id="rId5" imgW="1803240" imgH="419040" progId="Equation.DSMT4">
                  <p:embed/>
                  <p:pic>
                    <p:nvPicPr>
                      <p:cNvPr id="12" name="对象 11"/>
                      <p:cNvPicPr/>
                      <p:nvPr/>
                    </p:nvPicPr>
                    <p:blipFill>
                      <a:blip r:embed="rId6"/>
                      <a:stretch>
                        <a:fillRect/>
                      </a:stretch>
                    </p:blipFill>
                    <p:spPr>
                      <a:xfrm>
                        <a:off x="2267744" y="4206981"/>
                        <a:ext cx="4367212" cy="1016000"/>
                      </a:xfrm>
                      <a:prstGeom prst="rect">
                        <a:avLst/>
                      </a:prstGeom>
                    </p:spPr>
                  </p:pic>
                </p:oleObj>
              </mc:Fallback>
            </mc:AlternateContent>
          </a:graphicData>
        </a:graphic>
      </p:graphicFrame>
      <p:cxnSp>
        <p:nvCxnSpPr>
          <p:cNvPr id="5" name="直接连接符 4"/>
          <p:cNvCxnSpPr/>
          <p:nvPr/>
        </p:nvCxnSpPr>
        <p:spPr>
          <a:xfrm>
            <a:off x="971600" y="4006682"/>
            <a:ext cx="741682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51509" y="5719464"/>
            <a:ext cx="6408712" cy="369332"/>
          </a:xfrm>
          <a:prstGeom prst="rect">
            <a:avLst/>
          </a:prstGeom>
          <a:noFill/>
        </p:spPr>
        <p:txBody>
          <a:bodyPr wrap="square" rtlCol="0">
            <a:spAutoFit/>
          </a:bodyPr>
          <a:lstStyle/>
          <a:p>
            <a:r>
              <a:rPr lang="zh-CN" altLang="en-US" b="1" dirty="0">
                <a:solidFill>
                  <a:srgbClr val="FF0000"/>
                </a:solidFill>
              </a:rPr>
              <a:t>汪小帆等，复杂网络理论及其应用，清华大学出版社</a:t>
            </a:r>
            <a:endParaRPr lang="zh-CN" altLang="en-US" dirty="0"/>
          </a:p>
        </p:txBody>
      </p:sp>
    </p:spTree>
    <p:extLst>
      <p:ext uri="{BB962C8B-B14F-4D97-AF65-F5344CB8AC3E}">
        <p14:creationId xmlns:p14="http://schemas.microsoft.com/office/powerpoint/2010/main" val="1917845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小世界现象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6732240" y="3212976"/>
            <a:ext cx="2304255" cy="830997"/>
          </a:xfrm>
          <a:prstGeom prst="rect">
            <a:avLst/>
          </a:prstGeom>
        </p:spPr>
        <p:txBody>
          <a:bodyPr wrap="square">
            <a:spAutoFit/>
          </a:bodyPr>
          <a:lstStyle/>
          <a:p>
            <a:r>
              <a:rPr lang="en-US" altLang="zh-CN" sz="2400" b="1" dirty="0">
                <a:solidFill>
                  <a:schemeClr val="bg1"/>
                </a:solidFill>
              </a:rPr>
              <a:t>Stanley Milgram 1933-1984</a:t>
            </a:r>
          </a:p>
        </p:txBody>
      </p:sp>
      <p:cxnSp>
        <p:nvCxnSpPr>
          <p:cNvPr id="16" name="直接连接符 15"/>
          <p:cNvCxnSpPr>
            <a:cxnSpLocks/>
          </p:cNvCxnSpPr>
          <p:nvPr/>
        </p:nvCxnSpPr>
        <p:spPr>
          <a:xfrm>
            <a:off x="395536" y="1484784"/>
            <a:ext cx="583264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31711FA-D30A-4F9D-8524-9791DBCE8564}"/>
              </a:ext>
            </a:extLst>
          </p:cNvPr>
          <p:cNvPicPr>
            <a:picLocks noChangeAspect="1"/>
          </p:cNvPicPr>
          <p:nvPr/>
        </p:nvPicPr>
        <p:blipFill>
          <a:blip r:embed="rId3"/>
          <a:stretch>
            <a:fillRect/>
          </a:stretch>
        </p:blipFill>
        <p:spPr>
          <a:xfrm>
            <a:off x="6873642" y="836712"/>
            <a:ext cx="1920192" cy="2207707"/>
          </a:xfrm>
          <a:prstGeom prst="rect">
            <a:avLst/>
          </a:prstGeom>
        </p:spPr>
      </p:pic>
      <p:sp>
        <p:nvSpPr>
          <p:cNvPr id="3" name="矩形 2">
            <a:extLst>
              <a:ext uri="{FF2B5EF4-FFF2-40B4-BE49-F238E27FC236}">
                <a16:creationId xmlns:a16="http://schemas.microsoft.com/office/drawing/2014/main" id="{D2360925-55CD-498F-AAF0-7CCF3F035128}"/>
              </a:ext>
            </a:extLst>
          </p:cNvPr>
          <p:cNvSpPr/>
          <p:nvPr/>
        </p:nvSpPr>
        <p:spPr>
          <a:xfrm>
            <a:off x="350166" y="1740293"/>
            <a:ext cx="6310066" cy="1200329"/>
          </a:xfrm>
          <a:prstGeom prst="rect">
            <a:avLst/>
          </a:prstGeom>
        </p:spPr>
        <p:txBody>
          <a:bodyPr wrap="square">
            <a:spAutoFit/>
          </a:bodyPr>
          <a:lstStyle/>
          <a:p>
            <a:r>
              <a:rPr lang="zh-CN" altLang="en-US" sz="2400" b="1" dirty="0">
                <a:solidFill>
                  <a:schemeClr val="bg1"/>
                </a:solidFill>
              </a:rPr>
              <a:t>尝试通过转发让一个指定的人收到信件（提供了目标收信人的姓名、地址、职业等个人信息 ）</a:t>
            </a:r>
          </a:p>
        </p:txBody>
      </p:sp>
      <p:sp>
        <p:nvSpPr>
          <p:cNvPr id="4" name="矩形 3">
            <a:extLst>
              <a:ext uri="{FF2B5EF4-FFF2-40B4-BE49-F238E27FC236}">
                <a16:creationId xmlns:a16="http://schemas.microsoft.com/office/drawing/2014/main" id="{19D69B9E-3A87-4E4D-B50B-64729B2F63C4}"/>
              </a:ext>
            </a:extLst>
          </p:cNvPr>
          <p:cNvSpPr/>
          <p:nvPr/>
        </p:nvSpPr>
        <p:spPr>
          <a:xfrm>
            <a:off x="341155" y="3230056"/>
            <a:ext cx="6103053" cy="1200329"/>
          </a:xfrm>
          <a:prstGeom prst="rect">
            <a:avLst/>
          </a:prstGeom>
        </p:spPr>
        <p:txBody>
          <a:bodyPr wrap="square">
            <a:spAutoFit/>
          </a:bodyPr>
          <a:lstStyle/>
          <a:p>
            <a:r>
              <a:rPr lang="zh-CN" altLang="en-US" sz="2400" b="1" dirty="0">
                <a:solidFill>
                  <a:schemeClr val="bg1"/>
                </a:solidFill>
              </a:rPr>
              <a:t>规定：参与者只能将信件转发给熟人，并请他继续转发。（如果参与者不认识目标收信人，则他不能直接将信寄给他） </a:t>
            </a:r>
          </a:p>
        </p:txBody>
      </p:sp>
      <p:sp>
        <p:nvSpPr>
          <p:cNvPr id="5" name="矩形 4">
            <a:extLst>
              <a:ext uri="{FF2B5EF4-FFF2-40B4-BE49-F238E27FC236}">
                <a16:creationId xmlns:a16="http://schemas.microsoft.com/office/drawing/2014/main" id="{18FB2E16-FB42-4ACA-8C35-5798E4D98AF6}"/>
              </a:ext>
            </a:extLst>
          </p:cNvPr>
          <p:cNvSpPr/>
          <p:nvPr/>
        </p:nvSpPr>
        <p:spPr>
          <a:xfrm>
            <a:off x="323528" y="4797152"/>
            <a:ext cx="7942417" cy="461665"/>
          </a:xfrm>
          <a:prstGeom prst="rect">
            <a:avLst/>
          </a:prstGeom>
        </p:spPr>
        <p:txBody>
          <a:bodyPr wrap="square">
            <a:spAutoFit/>
          </a:bodyPr>
          <a:lstStyle/>
          <a:p>
            <a:r>
              <a:rPr lang="zh-CN" altLang="en-US" sz="2400" b="1" dirty="0">
                <a:solidFill>
                  <a:schemeClr val="bg1"/>
                </a:solidFill>
              </a:rPr>
              <a:t>要求：参与者力争让这信件能尽早达到目的地； </a:t>
            </a:r>
          </a:p>
        </p:txBody>
      </p:sp>
      <p:sp>
        <p:nvSpPr>
          <p:cNvPr id="7" name="矩形 6">
            <a:extLst>
              <a:ext uri="{FF2B5EF4-FFF2-40B4-BE49-F238E27FC236}">
                <a16:creationId xmlns:a16="http://schemas.microsoft.com/office/drawing/2014/main" id="{A2747A97-9D9F-49C6-A496-7F38095AF698}"/>
              </a:ext>
            </a:extLst>
          </p:cNvPr>
          <p:cNvSpPr/>
          <p:nvPr/>
        </p:nvSpPr>
        <p:spPr>
          <a:xfrm>
            <a:off x="323528" y="5428282"/>
            <a:ext cx="8208912" cy="615553"/>
          </a:xfrm>
          <a:prstGeom prst="rect">
            <a:avLst/>
          </a:prstGeom>
        </p:spPr>
        <p:txBody>
          <a:bodyPr wrap="square">
            <a:spAutoFit/>
          </a:bodyPr>
          <a:lstStyle/>
          <a:p>
            <a:endParaRPr lang="zh-CN" altLang="en-US" sz="1000" dirty="0">
              <a:solidFill>
                <a:srgbClr val="000000"/>
              </a:solidFill>
              <a:latin typeface="黑体u萀"/>
            </a:endParaRPr>
          </a:p>
          <a:p>
            <a:r>
              <a:rPr lang="zh-CN" altLang="en-US" sz="2400" b="1" dirty="0">
                <a:solidFill>
                  <a:schemeClr val="bg1"/>
                </a:solidFill>
              </a:rPr>
              <a:t>结果：约三分之一的信件经过平均六次转发到达了目标 </a:t>
            </a:r>
          </a:p>
        </p:txBody>
      </p:sp>
      <p:sp>
        <p:nvSpPr>
          <p:cNvPr id="9" name="矩形 8">
            <a:extLst>
              <a:ext uri="{FF2B5EF4-FFF2-40B4-BE49-F238E27FC236}">
                <a16:creationId xmlns:a16="http://schemas.microsoft.com/office/drawing/2014/main" id="{36C0E8E8-3680-4EAE-BC6D-C02E101B0DD9}"/>
              </a:ext>
            </a:extLst>
          </p:cNvPr>
          <p:cNvSpPr/>
          <p:nvPr/>
        </p:nvSpPr>
        <p:spPr>
          <a:xfrm>
            <a:off x="341155" y="839367"/>
            <a:ext cx="5230599" cy="523220"/>
          </a:xfrm>
          <a:prstGeom prst="rect">
            <a:avLst/>
          </a:prstGeom>
        </p:spPr>
        <p:txBody>
          <a:bodyPr wrap="none">
            <a:spAutoFit/>
          </a:bodyPr>
          <a:lstStyle/>
          <a:p>
            <a:r>
              <a:rPr lang="en-US" altLang="zh-CN" sz="2800" b="1" dirty="0">
                <a:solidFill>
                  <a:schemeClr val="bg1"/>
                </a:solidFill>
              </a:rPr>
              <a:t>Stanley Milgram </a:t>
            </a:r>
            <a:r>
              <a:rPr lang="zh-CN" altLang="en-US" sz="2800" b="1" dirty="0">
                <a:solidFill>
                  <a:schemeClr val="bg1"/>
                </a:solidFill>
              </a:rPr>
              <a:t>实验（</a:t>
            </a:r>
            <a:r>
              <a:rPr lang="en-US" altLang="zh-CN" sz="2800" b="1" dirty="0">
                <a:solidFill>
                  <a:schemeClr val="bg1"/>
                </a:solidFill>
              </a:rPr>
              <a:t>1967</a:t>
            </a:r>
            <a:r>
              <a:rPr lang="zh-CN" altLang="en-US" sz="2800" b="1" dirty="0">
                <a:solidFill>
                  <a:schemeClr val="bg1"/>
                </a:solidFill>
              </a:rPr>
              <a:t>年）</a:t>
            </a:r>
            <a:endParaRPr lang="en-US" altLang="zh-CN" sz="2800" b="1" dirty="0">
              <a:solidFill>
                <a:schemeClr val="bg1"/>
              </a:solidFill>
            </a:endParaRPr>
          </a:p>
        </p:txBody>
      </p:sp>
    </p:spTree>
    <p:extLst>
      <p:ext uri="{BB962C8B-B14F-4D97-AF65-F5344CB8AC3E}">
        <p14:creationId xmlns:p14="http://schemas.microsoft.com/office/powerpoint/2010/main" val="3459914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小世界现象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6732240" y="3212976"/>
            <a:ext cx="2304255" cy="830997"/>
          </a:xfrm>
          <a:prstGeom prst="rect">
            <a:avLst/>
          </a:prstGeom>
        </p:spPr>
        <p:txBody>
          <a:bodyPr wrap="square">
            <a:spAutoFit/>
          </a:bodyPr>
          <a:lstStyle/>
          <a:p>
            <a:r>
              <a:rPr lang="en-US" altLang="zh-CN" sz="2400" b="1" dirty="0">
                <a:solidFill>
                  <a:schemeClr val="bg1"/>
                </a:solidFill>
              </a:rPr>
              <a:t>Stanley Milgram 1933-1984</a:t>
            </a:r>
          </a:p>
        </p:txBody>
      </p:sp>
      <p:cxnSp>
        <p:nvCxnSpPr>
          <p:cNvPr id="16" name="直接连接符 15"/>
          <p:cNvCxnSpPr>
            <a:cxnSpLocks/>
          </p:cNvCxnSpPr>
          <p:nvPr/>
        </p:nvCxnSpPr>
        <p:spPr>
          <a:xfrm>
            <a:off x="395536" y="1484784"/>
            <a:ext cx="583264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31711FA-D30A-4F9D-8524-9791DBCE8564}"/>
              </a:ext>
            </a:extLst>
          </p:cNvPr>
          <p:cNvPicPr>
            <a:picLocks noChangeAspect="1"/>
          </p:cNvPicPr>
          <p:nvPr/>
        </p:nvPicPr>
        <p:blipFill>
          <a:blip r:embed="rId3"/>
          <a:stretch>
            <a:fillRect/>
          </a:stretch>
        </p:blipFill>
        <p:spPr>
          <a:xfrm>
            <a:off x="6873642" y="836712"/>
            <a:ext cx="1920192" cy="2207707"/>
          </a:xfrm>
          <a:prstGeom prst="rect">
            <a:avLst/>
          </a:prstGeom>
        </p:spPr>
      </p:pic>
      <p:sp>
        <p:nvSpPr>
          <p:cNvPr id="9" name="矩形 8">
            <a:extLst>
              <a:ext uri="{FF2B5EF4-FFF2-40B4-BE49-F238E27FC236}">
                <a16:creationId xmlns:a16="http://schemas.microsoft.com/office/drawing/2014/main" id="{36C0E8E8-3680-4EAE-BC6D-C02E101B0DD9}"/>
              </a:ext>
            </a:extLst>
          </p:cNvPr>
          <p:cNvSpPr/>
          <p:nvPr/>
        </p:nvSpPr>
        <p:spPr>
          <a:xfrm>
            <a:off x="341155" y="839367"/>
            <a:ext cx="5230599" cy="523220"/>
          </a:xfrm>
          <a:prstGeom prst="rect">
            <a:avLst/>
          </a:prstGeom>
        </p:spPr>
        <p:txBody>
          <a:bodyPr wrap="none">
            <a:spAutoFit/>
          </a:bodyPr>
          <a:lstStyle/>
          <a:p>
            <a:r>
              <a:rPr lang="en-US" altLang="zh-CN" sz="2800" b="1" dirty="0">
                <a:solidFill>
                  <a:schemeClr val="bg1"/>
                </a:solidFill>
              </a:rPr>
              <a:t>Stanley Milgram </a:t>
            </a:r>
            <a:r>
              <a:rPr lang="zh-CN" altLang="en-US" sz="2800" b="1" dirty="0">
                <a:solidFill>
                  <a:schemeClr val="bg1"/>
                </a:solidFill>
              </a:rPr>
              <a:t>实验（</a:t>
            </a:r>
            <a:r>
              <a:rPr lang="en-US" altLang="zh-CN" sz="2800" b="1" dirty="0">
                <a:solidFill>
                  <a:schemeClr val="bg1"/>
                </a:solidFill>
              </a:rPr>
              <a:t>1967</a:t>
            </a:r>
            <a:r>
              <a:rPr lang="zh-CN" altLang="en-US" sz="2800" b="1" dirty="0">
                <a:solidFill>
                  <a:schemeClr val="bg1"/>
                </a:solidFill>
              </a:rPr>
              <a:t>年）</a:t>
            </a:r>
            <a:endParaRPr lang="en-US" altLang="zh-CN" sz="2800" b="1" dirty="0">
              <a:solidFill>
                <a:schemeClr val="bg1"/>
              </a:solidFill>
            </a:endParaRPr>
          </a:p>
        </p:txBody>
      </p:sp>
      <p:pic>
        <p:nvPicPr>
          <p:cNvPr id="10" name="图片 9">
            <a:extLst>
              <a:ext uri="{FF2B5EF4-FFF2-40B4-BE49-F238E27FC236}">
                <a16:creationId xmlns:a16="http://schemas.microsoft.com/office/drawing/2014/main" id="{0920BFD0-0C68-4204-A9BC-EBC9DEFE06A9}"/>
              </a:ext>
            </a:extLst>
          </p:cNvPr>
          <p:cNvPicPr>
            <a:picLocks noChangeAspect="1"/>
          </p:cNvPicPr>
          <p:nvPr/>
        </p:nvPicPr>
        <p:blipFill>
          <a:blip r:embed="rId4"/>
          <a:stretch>
            <a:fillRect/>
          </a:stretch>
        </p:blipFill>
        <p:spPr>
          <a:xfrm>
            <a:off x="411177" y="1988840"/>
            <a:ext cx="5453779" cy="4409439"/>
          </a:xfrm>
          <a:prstGeom prst="rect">
            <a:avLst/>
          </a:prstGeom>
        </p:spPr>
      </p:pic>
    </p:spTree>
    <p:extLst>
      <p:ext uri="{BB962C8B-B14F-4D97-AF65-F5344CB8AC3E}">
        <p14:creationId xmlns:p14="http://schemas.microsoft.com/office/powerpoint/2010/main" val="17633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小世界现象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CD35700-7321-4985-94EF-9088CADD4DAF}"/>
              </a:ext>
            </a:extLst>
          </p:cNvPr>
          <p:cNvPicPr>
            <a:picLocks noChangeAspect="1"/>
          </p:cNvPicPr>
          <p:nvPr/>
        </p:nvPicPr>
        <p:blipFill>
          <a:blip r:embed="rId3"/>
          <a:stretch>
            <a:fillRect/>
          </a:stretch>
        </p:blipFill>
        <p:spPr>
          <a:xfrm>
            <a:off x="6349563" y="1628800"/>
            <a:ext cx="2304256" cy="3119679"/>
          </a:xfrm>
          <a:prstGeom prst="rect">
            <a:avLst/>
          </a:prstGeom>
        </p:spPr>
      </p:pic>
      <p:sp>
        <p:nvSpPr>
          <p:cNvPr id="18" name="矩形 17">
            <a:extLst>
              <a:ext uri="{FF2B5EF4-FFF2-40B4-BE49-F238E27FC236}">
                <a16:creationId xmlns:a16="http://schemas.microsoft.com/office/drawing/2014/main" id="{F0FCBD2A-D0A2-4BF0-9CB7-19733442E08D}"/>
              </a:ext>
            </a:extLst>
          </p:cNvPr>
          <p:cNvSpPr/>
          <p:nvPr/>
        </p:nvSpPr>
        <p:spPr>
          <a:xfrm>
            <a:off x="6300192" y="5085184"/>
            <a:ext cx="2736304" cy="523220"/>
          </a:xfrm>
          <a:prstGeom prst="rect">
            <a:avLst/>
          </a:prstGeom>
        </p:spPr>
        <p:txBody>
          <a:bodyPr wrap="square">
            <a:spAutoFit/>
          </a:bodyPr>
          <a:lstStyle/>
          <a:p>
            <a:r>
              <a:rPr lang="zh-CN" altLang="en-US" sz="2800" b="1" dirty="0">
                <a:solidFill>
                  <a:schemeClr val="bg1"/>
                </a:solidFill>
              </a:rPr>
              <a:t>六度分隔</a:t>
            </a:r>
            <a:r>
              <a:rPr lang="en-US" altLang="zh-CN" sz="2800" b="1" dirty="0">
                <a:solidFill>
                  <a:schemeClr val="bg1"/>
                </a:solidFill>
              </a:rPr>
              <a:t>, 1993</a:t>
            </a:r>
          </a:p>
        </p:txBody>
      </p:sp>
      <p:sp>
        <p:nvSpPr>
          <p:cNvPr id="19" name="矩形 18">
            <a:extLst>
              <a:ext uri="{FF2B5EF4-FFF2-40B4-BE49-F238E27FC236}">
                <a16:creationId xmlns:a16="http://schemas.microsoft.com/office/drawing/2014/main" id="{781D590D-ED32-4B5E-9134-0E1A838A9F91}"/>
              </a:ext>
            </a:extLst>
          </p:cNvPr>
          <p:cNvSpPr/>
          <p:nvPr/>
        </p:nvSpPr>
        <p:spPr>
          <a:xfrm>
            <a:off x="683568" y="5369985"/>
            <a:ext cx="4104456" cy="954107"/>
          </a:xfrm>
          <a:prstGeom prst="rect">
            <a:avLst/>
          </a:prstGeom>
        </p:spPr>
        <p:txBody>
          <a:bodyPr wrap="square">
            <a:spAutoFit/>
          </a:bodyPr>
          <a:lstStyle/>
          <a:p>
            <a:r>
              <a:rPr lang="en-US" altLang="zh-CN" sz="2800" b="1" dirty="0">
                <a:solidFill>
                  <a:schemeClr val="bg1"/>
                </a:solidFill>
              </a:rPr>
              <a:t>MSN2.4</a:t>
            </a:r>
            <a:r>
              <a:rPr lang="zh-CN" altLang="en-US" sz="2800" b="1" dirty="0">
                <a:solidFill>
                  <a:schemeClr val="bg1"/>
                </a:solidFill>
              </a:rPr>
              <a:t>亿活跃用户距离分布图（平均</a:t>
            </a:r>
            <a:r>
              <a:rPr lang="en-US" altLang="zh-CN" sz="2800" b="1" dirty="0">
                <a:solidFill>
                  <a:schemeClr val="bg1"/>
                </a:solidFill>
              </a:rPr>
              <a:t>6.6</a:t>
            </a:r>
            <a:r>
              <a:rPr lang="zh-CN" altLang="en-US" sz="2800" b="1" dirty="0">
                <a:solidFill>
                  <a:schemeClr val="bg1"/>
                </a:solidFill>
              </a:rPr>
              <a:t>）</a:t>
            </a:r>
            <a:endParaRPr lang="en-US" altLang="zh-CN" sz="2800" b="1" dirty="0">
              <a:solidFill>
                <a:schemeClr val="bg1"/>
              </a:solidFill>
            </a:endParaRPr>
          </a:p>
        </p:txBody>
      </p:sp>
      <p:pic>
        <p:nvPicPr>
          <p:cNvPr id="21" name="图片 20">
            <a:extLst>
              <a:ext uri="{FF2B5EF4-FFF2-40B4-BE49-F238E27FC236}">
                <a16:creationId xmlns:a16="http://schemas.microsoft.com/office/drawing/2014/main" id="{16AA54C0-81C0-4D03-AB2D-02D1EE347F65}"/>
              </a:ext>
            </a:extLst>
          </p:cNvPr>
          <p:cNvPicPr>
            <a:picLocks noChangeAspect="1"/>
          </p:cNvPicPr>
          <p:nvPr/>
        </p:nvPicPr>
        <p:blipFill>
          <a:blip r:embed="rId4"/>
          <a:stretch>
            <a:fillRect/>
          </a:stretch>
        </p:blipFill>
        <p:spPr>
          <a:xfrm>
            <a:off x="683568" y="1556792"/>
            <a:ext cx="4703111" cy="3645023"/>
          </a:xfrm>
          <a:prstGeom prst="rect">
            <a:avLst/>
          </a:prstGeom>
        </p:spPr>
      </p:pic>
    </p:spTree>
    <p:extLst>
      <p:ext uri="{BB962C8B-B14F-4D97-AF65-F5344CB8AC3E}">
        <p14:creationId xmlns:p14="http://schemas.microsoft.com/office/powerpoint/2010/main" val="149876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无标度网络（</a:t>
            </a:r>
            <a:r>
              <a:rPr lang="en-US" altLang="zh-CN" sz="2800" b="1" dirty="0">
                <a:solidFill>
                  <a:schemeClr val="bg1"/>
                </a:solidFill>
              </a:rPr>
              <a:t>BA</a:t>
            </a:r>
            <a:r>
              <a:rPr lang="zh-CN" altLang="en-US" sz="2800" b="1" dirty="0">
                <a:solidFill>
                  <a:schemeClr val="bg1"/>
                </a:solidFill>
              </a:rPr>
              <a:t>）</a:t>
            </a:r>
            <a:endParaRPr lang="en-US" altLang="zh-CN" sz="2800" b="1" dirty="0">
              <a:solidFill>
                <a:schemeClr val="bg1"/>
              </a:solidFill>
            </a:endParaRPr>
          </a:p>
        </p:txBody>
      </p:sp>
      <p:cxnSp>
        <p:nvCxnSpPr>
          <p:cNvPr id="22" name="直接连接符 21"/>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2526018"/>
            <a:ext cx="3168131" cy="2384436"/>
          </a:xfrm>
          <a:prstGeom prst="rect">
            <a:avLst/>
          </a:prstGeom>
        </p:spPr>
      </p:pic>
      <p:sp>
        <p:nvSpPr>
          <p:cNvPr id="23" name="矩形 22"/>
          <p:cNvSpPr/>
          <p:nvPr/>
        </p:nvSpPr>
        <p:spPr>
          <a:xfrm>
            <a:off x="395536" y="1865155"/>
            <a:ext cx="3024336" cy="830997"/>
          </a:xfrm>
          <a:prstGeom prst="rect">
            <a:avLst/>
          </a:prstGeom>
        </p:spPr>
        <p:txBody>
          <a:bodyPr wrap="square">
            <a:spAutoFit/>
          </a:bodyPr>
          <a:lstStyle/>
          <a:p>
            <a:r>
              <a:rPr lang="zh-CN" altLang="en-US" sz="2400" b="1" dirty="0">
                <a:solidFill>
                  <a:schemeClr val="bg1"/>
                </a:solidFill>
              </a:rPr>
              <a:t>现实网络中节点度的幂律特性</a:t>
            </a:r>
            <a:endParaRPr lang="en-US" altLang="zh-CN" sz="2400" b="1" dirty="0">
              <a:solidFill>
                <a:schemeClr val="bg1"/>
              </a:solidFill>
            </a:endParaRPr>
          </a:p>
        </p:txBody>
      </p:sp>
      <p:sp>
        <p:nvSpPr>
          <p:cNvPr id="24" name="矩形 23"/>
          <p:cNvSpPr/>
          <p:nvPr/>
        </p:nvSpPr>
        <p:spPr>
          <a:xfrm>
            <a:off x="323528" y="5185218"/>
            <a:ext cx="8820472" cy="1200329"/>
          </a:xfrm>
          <a:prstGeom prst="rect">
            <a:avLst/>
          </a:prstGeom>
        </p:spPr>
        <p:txBody>
          <a:bodyPr wrap="square">
            <a:spAutoFit/>
          </a:bodyPr>
          <a:lstStyle/>
          <a:p>
            <a:r>
              <a:rPr lang="zh-CN" altLang="en-US" sz="2400" b="1" dirty="0">
                <a:solidFill>
                  <a:schemeClr val="bg1"/>
                </a:solidFill>
              </a:rPr>
              <a:t>如何解释</a:t>
            </a:r>
            <a:r>
              <a:rPr lang="en-US" altLang="zh-CN" sz="2400" b="1" dirty="0">
                <a:solidFill>
                  <a:schemeClr val="bg1"/>
                </a:solidFill>
              </a:rPr>
              <a:t>?</a:t>
            </a:r>
          </a:p>
          <a:p>
            <a:pPr marL="342900" indent="-342900">
              <a:buFontTx/>
              <a:buChar char="-"/>
            </a:pPr>
            <a:r>
              <a:rPr lang="zh-CN" altLang="en-US" sz="2400" b="1" dirty="0">
                <a:solidFill>
                  <a:schemeClr val="bg1"/>
                </a:solidFill>
              </a:rPr>
              <a:t>网络增长特性：网络规模不断扩大</a:t>
            </a:r>
            <a:endParaRPr lang="en-US" altLang="zh-CN" sz="2400" b="1" dirty="0">
              <a:solidFill>
                <a:schemeClr val="bg1"/>
              </a:solidFill>
            </a:endParaRPr>
          </a:p>
          <a:p>
            <a:pPr marL="342900" indent="-342900">
              <a:buFontTx/>
              <a:buChar char="-"/>
            </a:pPr>
            <a:r>
              <a:rPr lang="zh-CN" altLang="en-US" sz="2400" b="1" dirty="0">
                <a:solidFill>
                  <a:schemeClr val="bg1"/>
                </a:solidFill>
              </a:rPr>
              <a:t>优先连接特性：新节点更倾向于与度大的节点建立连接。</a:t>
            </a:r>
            <a:endParaRPr lang="en-US" altLang="zh-CN" sz="2400" b="1" dirty="0">
              <a:solidFill>
                <a:schemeClr val="bg1"/>
              </a:solidFill>
            </a:endParaRPr>
          </a:p>
        </p:txBody>
      </p:sp>
      <p:pic>
        <p:nvPicPr>
          <p:cNvPr id="5122" name="Picture 2" descr="“scale-free network”的图片搜索结果"/>
          <p:cNvPicPr>
            <a:picLocks noChangeAspect="1" noChangeArrowheads="1"/>
          </p:cNvPicPr>
          <p:nvPr/>
        </p:nvPicPr>
        <p:blipFill rotWithShape="1">
          <a:blip r:embed="rId4">
            <a:extLst>
              <a:ext uri="{28A0092B-C50C-407E-A947-70E740481C1C}">
                <a14:useLocalDpi xmlns:a14="http://schemas.microsoft.com/office/drawing/2010/main" val="0"/>
              </a:ext>
            </a:extLst>
          </a:blip>
          <a:srcRect r="43353"/>
          <a:stretch/>
        </p:blipFill>
        <p:spPr bwMode="auto">
          <a:xfrm>
            <a:off x="5543821" y="1736812"/>
            <a:ext cx="3070477" cy="319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chemeClr val="bg1"/>
                </a:solidFill>
              </a:rPr>
              <a:t>多智能体系统交互结构</a:t>
            </a:r>
            <a:endParaRPr lang="zh-CN" altLang="en-US" sz="3200" b="1" dirty="0">
              <a:solidFill>
                <a:schemeClr val="bg1"/>
              </a:solidFill>
            </a:endParaRPr>
          </a:p>
        </p:txBody>
      </p:sp>
      <p:sp>
        <p:nvSpPr>
          <p:cNvPr id="25" name="文本框 3"/>
          <p:cNvSpPr txBox="1"/>
          <p:nvPr/>
        </p:nvSpPr>
        <p:spPr>
          <a:xfrm>
            <a:off x="2106469" y="1300408"/>
            <a:ext cx="547260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MAS: mas</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32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3200" b="1" i="1" dirty="0">
                <a:latin typeface="Times New Roman" panose="02020603050405020304" pitchFamily="18" charset="0"/>
                <a:ea typeface="微软雅黑" panose="020B0503020204020204" pitchFamily="34" charset="-122"/>
                <a:cs typeface="Times New Roman" panose="02020603050405020304" pitchFamily="18" charset="0"/>
              </a:rPr>
              <a:t>, OBJ, Rule&gt;</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18"/>
          <p:cNvSpPr/>
          <p:nvPr/>
        </p:nvSpPr>
        <p:spPr>
          <a:xfrm>
            <a:off x="594301" y="908720"/>
            <a:ext cx="1440160" cy="1368152"/>
          </a:xfrm>
          <a:prstGeom prst="ellipse">
            <a:avLst/>
          </a:prstGeom>
          <a:solidFill>
            <a:srgbClr val="C00000">
              <a:alpha val="69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Multi</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gent</a:t>
            </a:r>
          </a:p>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system</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076" r="1076" b="21651"/>
          <a:stretch/>
        </p:blipFill>
        <p:spPr>
          <a:xfrm>
            <a:off x="2166869" y="2430460"/>
            <a:ext cx="6310370" cy="3797402"/>
          </a:xfrm>
          <a:prstGeom prst="rect">
            <a:avLst/>
          </a:prstGeom>
        </p:spPr>
      </p:pic>
    </p:spTree>
    <p:extLst>
      <p:ext uri="{BB962C8B-B14F-4D97-AF65-F5344CB8AC3E}">
        <p14:creationId xmlns:p14="http://schemas.microsoft.com/office/powerpoint/2010/main" val="1635820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无标度网络（</a:t>
            </a:r>
            <a:r>
              <a:rPr lang="en-US" altLang="zh-CN" sz="2800" b="1" dirty="0">
                <a:solidFill>
                  <a:schemeClr val="bg1"/>
                </a:solidFill>
              </a:rPr>
              <a:t>BA</a:t>
            </a:r>
            <a:r>
              <a:rPr lang="zh-CN" altLang="en-US" sz="2800" b="1" dirty="0">
                <a:solidFill>
                  <a:schemeClr val="bg1"/>
                </a:solidFill>
              </a:rPr>
              <a:t>）</a:t>
            </a:r>
            <a:endParaRPr lang="en-US" altLang="zh-CN" sz="2800" b="1" dirty="0">
              <a:solidFill>
                <a:schemeClr val="bg1"/>
              </a:solidFill>
            </a:endParaRPr>
          </a:p>
        </p:txBody>
      </p:sp>
      <p:cxnSp>
        <p:nvCxnSpPr>
          <p:cNvPr id="22" name="直接连接符 21"/>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08887" y="2244932"/>
            <a:ext cx="7632627" cy="461665"/>
          </a:xfrm>
          <a:prstGeom prst="rect">
            <a:avLst/>
          </a:prstGeom>
        </p:spPr>
        <p:txBody>
          <a:bodyPr wrap="square">
            <a:spAutoFit/>
          </a:bodyPr>
          <a:lstStyle/>
          <a:p>
            <a:r>
              <a:rPr lang="zh-CN" altLang="en-US" sz="2400" b="1" dirty="0">
                <a:solidFill>
                  <a:schemeClr val="bg1"/>
                </a:solidFill>
              </a:rPr>
              <a:t>构建方法</a:t>
            </a:r>
            <a:endParaRPr lang="en-US" altLang="zh-CN" sz="2400" b="1" dirty="0">
              <a:solidFill>
                <a:schemeClr val="bg1"/>
              </a:solidFill>
            </a:endParaRPr>
          </a:p>
        </p:txBody>
      </p:sp>
      <p:sp>
        <p:nvSpPr>
          <p:cNvPr id="9" name="矩形 8"/>
          <p:cNvSpPr/>
          <p:nvPr/>
        </p:nvSpPr>
        <p:spPr>
          <a:xfrm>
            <a:off x="6372200" y="1928422"/>
            <a:ext cx="2520280" cy="830997"/>
          </a:xfrm>
          <a:prstGeom prst="rect">
            <a:avLst/>
          </a:prstGeom>
        </p:spPr>
        <p:txBody>
          <a:bodyPr wrap="square">
            <a:spAutoFit/>
          </a:bodyPr>
          <a:lstStyle/>
          <a:p>
            <a:pPr marL="342900" indent="-342900">
              <a:buFontTx/>
              <a:buChar char="-"/>
            </a:pPr>
            <a:r>
              <a:rPr lang="zh-CN" altLang="en-US" sz="2400" b="1" dirty="0">
                <a:solidFill>
                  <a:schemeClr val="bg1"/>
                </a:solidFill>
              </a:rPr>
              <a:t>网络增长特性</a:t>
            </a:r>
            <a:endParaRPr lang="en-US" altLang="zh-CN" sz="2400" b="1" dirty="0">
              <a:solidFill>
                <a:schemeClr val="bg1"/>
              </a:solidFill>
            </a:endParaRPr>
          </a:p>
          <a:p>
            <a:pPr marL="342900" indent="-342900">
              <a:buFontTx/>
              <a:buChar char="-"/>
            </a:pPr>
            <a:r>
              <a:rPr lang="zh-CN" altLang="en-US" sz="2400" b="1" dirty="0">
                <a:solidFill>
                  <a:schemeClr val="bg1"/>
                </a:solidFill>
              </a:rPr>
              <a:t>优先连接特性</a:t>
            </a:r>
            <a:endParaRPr lang="en-US" altLang="zh-CN" sz="2400" b="1" dirty="0">
              <a:solidFill>
                <a:schemeClr val="bg1"/>
              </a:solidFill>
            </a:endParaRPr>
          </a:p>
        </p:txBody>
      </p:sp>
      <p:sp>
        <p:nvSpPr>
          <p:cNvPr id="10" name="矩形 9"/>
          <p:cNvSpPr/>
          <p:nvPr/>
        </p:nvSpPr>
        <p:spPr>
          <a:xfrm>
            <a:off x="395536" y="3095672"/>
            <a:ext cx="7632627" cy="2923877"/>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chemeClr val="bg1"/>
                </a:solidFill>
              </a:rPr>
              <a:t>网络增长</a:t>
            </a:r>
            <a:endParaRPr lang="en-US" altLang="zh-CN" sz="2400" b="1" dirty="0">
              <a:solidFill>
                <a:schemeClr val="bg1"/>
              </a:solidFill>
            </a:endParaRPr>
          </a:p>
          <a:p>
            <a:pPr marL="358775" indent="-358775"/>
            <a:r>
              <a:rPr lang="zh-CN" altLang="en-US" sz="2400" b="1" dirty="0">
                <a:solidFill>
                  <a:schemeClr val="bg1"/>
                </a:solidFill>
              </a:rPr>
              <a:t>     首先建立一个具有</a:t>
            </a:r>
            <a:r>
              <a:rPr lang="en-US" altLang="zh-CN" sz="2400" b="1" i="1" dirty="0">
                <a:solidFill>
                  <a:schemeClr val="bg1"/>
                </a:solidFill>
              </a:rPr>
              <a:t>N</a:t>
            </a:r>
            <a:r>
              <a:rPr lang="en-US" altLang="zh-CN" sz="2400" b="1" i="1" baseline="-25000" dirty="0">
                <a:solidFill>
                  <a:schemeClr val="bg1"/>
                </a:solidFill>
              </a:rPr>
              <a:t>0</a:t>
            </a:r>
            <a:r>
              <a:rPr lang="zh-CN" altLang="en-US" sz="2400" b="1" dirty="0">
                <a:solidFill>
                  <a:schemeClr val="bg1"/>
                </a:solidFill>
              </a:rPr>
              <a:t>个节点的网络，每次增加一个节点，并连接到已有的</a:t>
            </a:r>
            <a:r>
              <a:rPr lang="en-US" altLang="zh-CN" sz="2400" b="1" i="1" dirty="0">
                <a:solidFill>
                  <a:schemeClr val="bg1"/>
                </a:solidFill>
              </a:rPr>
              <a:t>m</a:t>
            </a:r>
            <a:r>
              <a:rPr lang="zh-CN" altLang="en-US" sz="2400" b="1" dirty="0">
                <a:solidFill>
                  <a:schemeClr val="bg1"/>
                </a:solidFill>
              </a:rPr>
              <a:t>个节点上，</a:t>
            </a:r>
            <a:r>
              <a:rPr lang="en-US" altLang="zh-CN" sz="2400" b="1" i="1" dirty="0">
                <a:solidFill>
                  <a:schemeClr val="bg1"/>
                </a:solidFill>
              </a:rPr>
              <a:t>m</a:t>
            </a:r>
            <a:r>
              <a:rPr lang="en-US" altLang="zh-CN" sz="2400" b="1" dirty="0">
                <a:solidFill>
                  <a:schemeClr val="bg1"/>
                </a:solidFill>
              </a:rPr>
              <a:t>&lt;=</a:t>
            </a:r>
            <a:r>
              <a:rPr lang="en-US" altLang="zh-CN" sz="2400" b="1" i="1" dirty="0">
                <a:solidFill>
                  <a:schemeClr val="bg1"/>
                </a:solidFill>
              </a:rPr>
              <a:t>N</a:t>
            </a:r>
            <a:r>
              <a:rPr lang="en-US" altLang="zh-CN" sz="2400" b="1" i="1" baseline="-25000" dirty="0">
                <a:solidFill>
                  <a:schemeClr val="bg1"/>
                </a:solidFill>
              </a:rPr>
              <a:t>0</a:t>
            </a:r>
          </a:p>
          <a:p>
            <a:pPr marL="358775" indent="-358775"/>
            <a:endParaRPr lang="en-US" altLang="zh-CN" sz="2400" b="1" baseline="-25000" dirty="0">
              <a:solidFill>
                <a:schemeClr val="bg1"/>
              </a:solidFill>
            </a:endParaRPr>
          </a:p>
          <a:p>
            <a:pPr marL="358775" indent="-358775">
              <a:buFont typeface="Arial" panose="020B0604020202020204" pitchFamily="34" charset="0"/>
              <a:buChar char="•"/>
            </a:pPr>
            <a:r>
              <a:rPr lang="zh-CN" altLang="en-US" sz="2400" b="1" dirty="0">
                <a:solidFill>
                  <a:schemeClr val="bg1"/>
                </a:solidFill>
              </a:rPr>
              <a:t>优先连接</a:t>
            </a:r>
            <a:endParaRPr lang="en-US" altLang="zh-CN" sz="2400" b="1" dirty="0">
              <a:solidFill>
                <a:schemeClr val="bg1"/>
              </a:solidFill>
            </a:endParaRPr>
          </a:p>
          <a:p>
            <a:r>
              <a:rPr lang="en-US" altLang="zh-CN" sz="2400" b="1" dirty="0">
                <a:solidFill>
                  <a:schemeClr val="bg1"/>
                </a:solidFill>
              </a:rPr>
              <a:t>      </a:t>
            </a:r>
            <a:r>
              <a:rPr lang="zh-CN" altLang="en-US" sz="2400" b="1" dirty="0">
                <a:solidFill>
                  <a:schemeClr val="bg1"/>
                </a:solidFill>
              </a:rPr>
              <a:t>新节点与已存在节点</a:t>
            </a:r>
            <a:r>
              <a:rPr lang="en-US" altLang="zh-CN" sz="2400" b="1" i="1" dirty="0" err="1">
                <a:solidFill>
                  <a:schemeClr val="bg1"/>
                </a:solidFill>
              </a:rPr>
              <a:t>a</a:t>
            </a:r>
            <a:r>
              <a:rPr lang="en-US" altLang="zh-CN" sz="2400" b="1" i="1" baseline="-25000" dirty="0" err="1">
                <a:solidFill>
                  <a:schemeClr val="bg1"/>
                </a:solidFill>
              </a:rPr>
              <a:t>i</a:t>
            </a:r>
            <a:r>
              <a:rPr lang="zh-CN" altLang="en-US" sz="2400" b="1" dirty="0">
                <a:solidFill>
                  <a:schemeClr val="bg1"/>
                </a:solidFill>
              </a:rPr>
              <a:t>建立连接的概率为</a:t>
            </a:r>
            <a:endParaRPr lang="en-US" altLang="zh-CN" sz="2400" b="1" dirty="0">
              <a:solidFill>
                <a:schemeClr val="bg1"/>
              </a:solidFill>
            </a:endParaRPr>
          </a:p>
          <a:p>
            <a:r>
              <a:rPr lang="en-US" altLang="zh-CN" sz="2400" b="1" dirty="0">
                <a:solidFill>
                  <a:schemeClr val="bg1"/>
                </a:solidFill>
              </a:rPr>
              <a:t>      </a:t>
            </a:r>
          </a:p>
          <a:p>
            <a:endParaRPr lang="en-US" altLang="zh-CN" sz="2400" b="1" dirty="0">
              <a:solidFill>
                <a:schemeClr val="bg1"/>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531005855"/>
              </p:ext>
            </p:extLst>
          </p:nvPr>
        </p:nvGraphicFramePr>
        <p:xfrm>
          <a:off x="6435725" y="4494213"/>
          <a:ext cx="1673225" cy="1330325"/>
        </p:xfrm>
        <a:graphic>
          <a:graphicData uri="http://schemas.openxmlformats.org/presentationml/2006/ole">
            <mc:AlternateContent xmlns:mc="http://schemas.openxmlformats.org/markup-compatibility/2006">
              <mc:Choice xmlns:v="urn:schemas-microsoft-com:vml" Requires="v">
                <p:oleObj name="Equation" r:id="rId3" imgW="672840" imgH="533160" progId="Equation.DSMT4">
                  <p:embed/>
                </p:oleObj>
              </mc:Choice>
              <mc:Fallback>
                <p:oleObj name="Equation" r:id="rId3" imgW="672840" imgH="533160" progId="Equation.DSMT4">
                  <p:embed/>
                  <p:pic>
                    <p:nvPicPr>
                      <p:cNvPr id="19" name="对象 18"/>
                      <p:cNvPicPr/>
                      <p:nvPr/>
                    </p:nvPicPr>
                    <p:blipFill>
                      <a:blip r:embed="rId4"/>
                      <a:stretch>
                        <a:fillRect/>
                      </a:stretch>
                    </p:blipFill>
                    <p:spPr>
                      <a:xfrm>
                        <a:off x="6435725" y="4494213"/>
                        <a:ext cx="1673225" cy="1330325"/>
                      </a:xfrm>
                      <a:prstGeom prst="rect">
                        <a:avLst/>
                      </a:prstGeom>
                    </p:spPr>
                  </p:pic>
                </p:oleObj>
              </mc:Fallback>
            </mc:AlternateContent>
          </a:graphicData>
        </a:graphic>
      </p:graphicFrame>
    </p:spTree>
    <p:extLst>
      <p:ext uri="{BB962C8B-B14F-4D97-AF65-F5344CB8AC3E}">
        <p14:creationId xmlns:p14="http://schemas.microsoft.com/office/powerpoint/2010/main" val="277043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23528" y="908720"/>
            <a:ext cx="7632627" cy="523220"/>
          </a:xfrm>
          <a:prstGeom prst="rect">
            <a:avLst/>
          </a:prstGeom>
        </p:spPr>
        <p:txBody>
          <a:bodyPr wrap="square">
            <a:spAutoFit/>
          </a:bodyPr>
          <a:lstStyle/>
          <a:p>
            <a:r>
              <a:rPr lang="zh-CN" altLang="en-US" sz="2800" b="1" dirty="0">
                <a:solidFill>
                  <a:schemeClr val="bg1"/>
                </a:solidFill>
              </a:rPr>
              <a:t>无标度网络（</a:t>
            </a:r>
            <a:r>
              <a:rPr lang="en-US" altLang="zh-CN" sz="2800" b="1" dirty="0">
                <a:solidFill>
                  <a:schemeClr val="bg1"/>
                </a:solidFill>
              </a:rPr>
              <a:t>BA</a:t>
            </a:r>
            <a:r>
              <a:rPr lang="zh-CN" altLang="en-US" sz="2800" b="1" dirty="0">
                <a:solidFill>
                  <a:schemeClr val="bg1"/>
                </a:solidFill>
              </a:rPr>
              <a:t>）</a:t>
            </a:r>
            <a:endParaRPr lang="en-US" altLang="zh-CN" sz="2800" b="1" dirty="0">
              <a:solidFill>
                <a:schemeClr val="bg1"/>
              </a:solidFill>
            </a:endParaRPr>
          </a:p>
        </p:txBody>
      </p:sp>
      <p:cxnSp>
        <p:nvCxnSpPr>
          <p:cNvPr id="22" name="直接连接符 21"/>
          <p:cNvCxnSpPr/>
          <p:nvPr/>
        </p:nvCxnSpPr>
        <p:spPr>
          <a:xfrm>
            <a:off x="395536" y="1484784"/>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696015" y="2090841"/>
            <a:ext cx="2520280" cy="830997"/>
          </a:xfrm>
          <a:prstGeom prst="rect">
            <a:avLst/>
          </a:prstGeom>
        </p:spPr>
        <p:txBody>
          <a:bodyPr wrap="square">
            <a:spAutoFit/>
          </a:bodyPr>
          <a:lstStyle/>
          <a:p>
            <a:pPr marL="342900" indent="-342900">
              <a:buFontTx/>
              <a:buChar char="-"/>
            </a:pPr>
            <a:r>
              <a:rPr lang="zh-CN" altLang="en-US" sz="2400" b="1" dirty="0">
                <a:solidFill>
                  <a:schemeClr val="bg1"/>
                </a:solidFill>
              </a:rPr>
              <a:t>网络增长特性</a:t>
            </a:r>
            <a:endParaRPr lang="en-US" altLang="zh-CN" sz="2400" b="1" dirty="0">
              <a:solidFill>
                <a:schemeClr val="bg1"/>
              </a:solidFill>
            </a:endParaRPr>
          </a:p>
          <a:p>
            <a:pPr marL="342900" indent="-342900">
              <a:buFontTx/>
              <a:buChar char="-"/>
            </a:pPr>
            <a:r>
              <a:rPr lang="zh-CN" altLang="en-US" sz="2400" b="1" dirty="0">
                <a:solidFill>
                  <a:schemeClr val="bg1"/>
                </a:solidFill>
              </a:rPr>
              <a:t>优先连接特性</a:t>
            </a:r>
            <a:endParaRPr lang="en-US" altLang="zh-CN" sz="2400" b="1" dirty="0">
              <a:solidFill>
                <a:schemeClr val="bg1"/>
              </a:solidFill>
            </a:endParaRPr>
          </a:p>
        </p:txBody>
      </p:sp>
      <p:pic>
        <p:nvPicPr>
          <p:cNvPr id="4102" name="Picture 6" descr="“scale-free network”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t="55296" b="4723"/>
          <a:stretch/>
        </p:blipFill>
        <p:spPr bwMode="auto">
          <a:xfrm>
            <a:off x="611560" y="2113089"/>
            <a:ext cx="5574303" cy="336137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39552" y="5754262"/>
            <a:ext cx="7632627" cy="461665"/>
          </a:xfrm>
          <a:prstGeom prst="rect">
            <a:avLst/>
          </a:prstGeom>
        </p:spPr>
        <p:txBody>
          <a:bodyPr wrap="square">
            <a:spAutoFit/>
          </a:bodyPr>
          <a:lstStyle/>
          <a:p>
            <a:r>
              <a:rPr lang="zh-CN" altLang="en-US" sz="2400" b="1" dirty="0">
                <a:solidFill>
                  <a:schemeClr val="bg1"/>
                </a:solidFill>
              </a:rPr>
              <a:t>经过</a:t>
            </a:r>
            <a:r>
              <a:rPr lang="en-US" altLang="zh-CN" sz="2400" b="1" dirty="0">
                <a:solidFill>
                  <a:schemeClr val="bg1"/>
                </a:solidFill>
              </a:rPr>
              <a:t>t</a:t>
            </a:r>
            <a:r>
              <a:rPr lang="zh-CN" altLang="en-US" sz="2400" b="1" dirty="0">
                <a:solidFill>
                  <a:schemeClr val="bg1"/>
                </a:solidFill>
              </a:rPr>
              <a:t>步后，产生一个节点数为</a:t>
            </a:r>
            <a:r>
              <a:rPr lang="en-US" altLang="zh-CN" sz="2400" b="1" i="1" dirty="0">
                <a:solidFill>
                  <a:schemeClr val="bg1"/>
                </a:solidFill>
              </a:rPr>
              <a:t>N=t+</a:t>
            </a:r>
            <a:r>
              <a:rPr lang="en-US" altLang="zh-CN" sz="2400" b="1" dirty="0">
                <a:solidFill>
                  <a:schemeClr val="bg1"/>
                </a:solidFill>
              </a:rPr>
              <a:t> </a:t>
            </a:r>
            <a:r>
              <a:rPr lang="en-US" altLang="zh-CN" sz="2400" b="1" i="1" dirty="0">
                <a:solidFill>
                  <a:schemeClr val="bg1"/>
                </a:solidFill>
              </a:rPr>
              <a:t>N</a:t>
            </a:r>
            <a:r>
              <a:rPr lang="en-US" altLang="zh-CN" sz="2400" b="1" i="1" baseline="-25000" dirty="0">
                <a:solidFill>
                  <a:schemeClr val="bg1"/>
                </a:solidFill>
              </a:rPr>
              <a:t>0</a:t>
            </a:r>
            <a:r>
              <a:rPr lang="zh-CN" altLang="en-US" sz="2400" b="1" dirty="0">
                <a:solidFill>
                  <a:schemeClr val="bg1"/>
                </a:solidFill>
              </a:rPr>
              <a:t>的网络</a:t>
            </a:r>
            <a:endParaRPr lang="en-US" altLang="zh-CN" sz="2400" b="1" i="1" dirty="0">
              <a:solidFill>
                <a:schemeClr val="bg1"/>
              </a:solidFill>
            </a:endParaRPr>
          </a:p>
        </p:txBody>
      </p:sp>
    </p:spTree>
    <p:extLst>
      <p:ext uri="{BB962C8B-B14F-4D97-AF65-F5344CB8AC3E}">
        <p14:creationId xmlns:p14="http://schemas.microsoft.com/office/powerpoint/2010/main" val="1409349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95536" y="922366"/>
            <a:ext cx="7632627" cy="523220"/>
          </a:xfrm>
          <a:prstGeom prst="rect">
            <a:avLst/>
          </a:prstGeom>
        </p:spPr>
        <p:txBody>
          <a:bodyPr wrap="square">
            <a:spAutoFit/>
          </a:bodyPr>
          <a:lstStyle/>
          <a:p>
            <a:r>
              <a:rPr lang="zh-CN" altLang="en-US" sz="2800" b="1" dirty="0">
                <a:solidFill>
                  <a:schemeClr val="bg1"/>
                </a:solidFill>
              </a:rPr>
              <a:t>无标度网络（</a:t>
            </a:r>
            <a:r>
              <a:rPr lang="en-US" altLang="zh-CN" sz="2800" b="1" dirty="0">
                <a:solidFill>
                  <a:schemeClr val="bg1"/>
                </a:solidFill>
              </a:rPr>
              <a:t>BA</a:t>
            </a:r>
            <a:r>
              <a:rPr lang="zh-CN" altLang="en-US" sz="2800" b="1" dirty="0">
                <a:solidFill>
                  <a:schemeClr val="bg1"/>
                </a:solidFill>
              </a:rPr>
              <a:t>）的统计性质</a:t>
            </a:r>
            <a:endParaRPr lang="en-US" altLang="zh-CN" sz="2800" b="1" dirty="0">
              <a:solidFill>
                <a:schemeClr val="bg1"/>
              </a:solidFill>
            </a:endParaRPr>
          </a:p>
        </p:txBody>
      </p:sp>
      <p:cxnSp>
        <p:nvCxnSpPr>
          <p:cNvPr id="16" name="直接连接符 15"/>
          <p:cNvCxnSpPr/>
          <p:nvPr/>
        </p:nvCxnSpPr>
        <p:spPr>
          <a:xfrm>
            <a:off x="395536" y="1445586"/>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11560" y="1815207"/>
            <a:ext cx="7632627" cy="461665"/>
          </a:xfrm>
          <a:prstGeom prst="rect">
            <a:avLst/>
          </a:prstGeom>
        </p:spPr>
        <p:txBody>
          <a:bodyPr wrap="square">
            <a:spAutoFit/>
          </a:bodyPr>
          <a:lstStyle/>
          <a:p>
            <a:r>
              <a:rPr lang="zh-CN" altLang="en-US" sz="2400" b="1" dirty="0">
                <a:solidFill>
                  <a:schemeClr val="bg1"/>
                </a:solidFill>
              </a:rPr>
              <a:t>平均路径长度</a:t>
            </a:r>
            <a:endParaRPr lang="en-US" altLang="zh-CN" sz="2800" dirty="0">
              <a:solidFill>
                <a:schemeClr val="bg1"/>
              </a:solidFill>
            </a:endParaRPr>
          </a:p>
        </p:txBody>
      </p:sp>
      <p:sp>
        <p:nvSpPr>
          <p:cNvPr id="3" name="圆角矩形 2"/>
          <p:cNvSpPr/>
          <p:nvPr/>
        </p:nvSpPr>
        <p:spPr>
          <a:xfrm>
            <a:off x="395536" y="1700808"/>
            <a:ext cx="8568952" cy="1800200"/>
          </a:xfrm>
          <a:prstGeom prst="roundRect">
            <a:avLst>
              <a:gd name="adj" fmla="val 363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圆角矩形 16"/>
          <p:cNvSpPr/>
          <p:nvPr/>
        </p:nvSpPr>
        <p:spPr>
          <a:xfrm>
            <a:off x="395536" y="3717031"/>
            <a:ext cx="8568952" cy="2736305"/>
          </a:xfrm>
          <a:prstGeom prst="roundRect">
            <a:avLst>
              <a:gd name="adj" fmla="val 8745"/>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 name="矩形 17"/>
          <p:cNvSpPr/>
          <p:nvPr/>
        </p:nvSpPr>
        <p:spPr>
          <a:xfrm>
            <a:off x="611559" y="3827086"/>
            <a:ext cx="7632627" cy="461665"/>
          </a:xfrm>
          <a:prstGeom prst="rect">
            <a:avLst/>
          </a:prstGeom>
        </p:spPr>
        <p:txBody>
          <a:bodyPr wrap="square">
            <a:spAutoFit/>
          </a:bodyPr>
          <a:lstStyle/>
          <a:p>
            <a:r>
              <a:rPr lang="zh-CN" altLang="en-US" sz="2400" b="1" dirty="0">
                <a:solidFill>
                  <a:schemeClr val="bg1"/>
                </a:solidFill>
              </a:rPr>
              <a:t>聚类系数</a:t>
            </a:r>
            <a:endParaRPr lang="en-US" altLang="zh-CN" sz="2800" dirty="0">
              <a:solidFill>
                <a:schemeClr val="bg1"/>
              </a:solidFill>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4140593263"/>
              </p:ext>
            </p:extLst>
          </p:nvPr>
        </p:nvGraphicFramePr>
        <p:xfrm>
          <a:off x="682132" y="4040167"/>
          <a:ext cx="7013576" cy="1171575"/>
        </p:xfrm>
        <a:graphic>
          <a:graphicData uri="http://schemas.openxmlformats.org/presentationml/2006/ole">
            <mc:AlternateContent xmlns:mc="http://schemas.openxmlformats.org/markup-compatibility/2006">
              <mc:Choice xmlns:v="urn:schemas-microsoft-com:vml" Requires="v">
                <p:oleObj name="Equation" r:id="rId3" imgW="2895480" imgH="482400" progId="Equation.DSMT4">
                  <p:embed/>
                </p:oleObj>
              </mc:Choice>
              <mc:Fallback>
                <p:oleObj name="Equation" r:id="rId3" imgW="2895480" imgH="482400" progId="Equation.DSMT4">
                  <p:embed/>
                  <p:pic>
                    <p:nvPicPr>
                      <p:cNvPr id="19" name="对象 18"/>
                      <p:cNvPicPr/>
                      <p:nvPr/>
                    </p:nvPicPr>
                    <p:blipFill>
                      <a:blip r:embed="rId4"/>
                      <a:stretch>
                        <a:fillRect/>
                      </a:stretch>
                    </p:blipFill>
                    <p:spPr>
                      <a:xfrm>
                        <a:off x="682132" y="4040167"/>
                        <a:ext cx="7013576" cy="11715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2" name="对象 21"/>
              <p:cNvSpPr txBox="1"/>
              <p:nvPr/>
            </p:nvSpPr>
            <p:spPr>
              <a:xfrm>
                <a:off x="642938" y="2279650"/>
                <a:ext cx="2828925" cy="1017588"/>
              </a:xfrm>
              <a:prstGeom prst="rect">
                <a:avLst/>
              </a:prstGeom>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𝐿</m:t>
                          </m:r>
                        </m:e>
                        <m:sub>
                          <m:r>
                            <m:rPr>
                              <m:nor/>
                            </m:rPr>
                            <a:rPr lang="zh-CN" altLang="en-US" sz="2000" i="0">
                              <a:solidFill>
                                <a:srgbClr val="FFFFFF"/>
                              </a:solidFill>
                              <a:latin typeface="Cambria Math" panose="02040503050406030204" pitchFamily="18" charset="0"/>
                            </a:rPr>
                            <m:t>scale</m:t>
                          </m:r>
                          <m:r>
                            <m:rPr>
                              <m:nor/>
                            </m:rPr>
                            <a:rPr lang="zh-CN" altLang="en-US" sz="2000" i="0">
                              <a:solidFill>
                                <a:srgbClr val="FFFFFF"/>
                              </a:solidFill>
                              <a:latin typeface="Cambria Math" panose="02040503050406030204" pitchFamily="18" charset="0"/>
                            </a:rPr>
                            <m:t>−</m:t>
                          </m:r>
                          <m:r>
                            <m:rPr>
                              <m:nor/>
                            </m:rPr>
                            <a:rPr lang="zh-CN" altLang="en-US" sz="2000" i="0">
                              <a:solidFill>
                                <a:srgbClr val="FFFFFF"/>
                              </a:solidFill>
                              <a:latin typeface="Cambria Math" panose="02040503050406030204" pitchFamily="18" charset="0"/>
                            </a:rPr>
                            <m:t>free</m:t>
                          </m:r>
                        </m:sub>
                      </m:sSub>
                      <m:r>
                        <a:rPr lang="zh-CN" altLang="en-US" sz="2000" i="0">
                          <a:solidFill>
                            <a:srgbClr val="FFFFFF"/>
                          </a:solidFill>
                          <a:latin typeface="Cambria Math" panose="02040503050406030204" pitchFamily="18" charset="0"/>
                        </a:rPr>
                        <m:t>=</m:t>
                      </m:r>
                      <m:f>
                        <m:fPr>
                          <m:ctrlPr>
                            <a:rPr lang="zh-CN" altLang="en-US" sz="2000" i="1">
                              <a:solidFill>
                                <a:srgbClr val="FFFFFF"/>
                              </a:solidFill>
                              <a:latin typeface="Cambria Math" panose="02040503050406030204" pitchFamily="18" charset="0"/>
                            </a:rPr>
                          </m:ctrlPr>
                        </m:fPr>
                        <m:num>
                          <m:func>
                            <m:funcPr>
                              <m:ctrlPr>
                                <a:rPr lang="zh-CN" altLang="en-US" sz="2000" i="1">
                                  <a:solidFill>
                                    <a:srgbClr val="FFFFFF"/>
                                  </a:solidFill>
                                  <a:latin typeface="Cambria Math" panose="02040503050406030204" pitchFamily="18" charset="0"/>
                                </a:rPr>
                              </m:ctrlPr>
                            </m:funcPr>
                            <m:fName>
                              <m:r>
                                <m:rPr>
                                  <m:sty m:val="p"/>
                                </m:rPr>
                                <a:rPr lang="zh-CN" altLang="en-US" sz="2000" i="0">
                                  <a:solidFill>
                                    <a:srgbClr val="FFFFFF"/>
                                  </a:solidFill>
                                  <a:latin typeface="Cambria Math" panose="02040503050406030204" pitchFamily="18" charset="0"/>
                                </a:rPr>
                                <m:t>l</m:t>
                              </m:r>
                              <m:r>
                                <m:rPr>
                                  <m:sty m:val="p"/>
                                </m:rPr>
                                <a:rPr lang="en-US" altLang="zh-CN" sz="2000" i="1">
                                  <a:solidFill>
                                    <a:srgbClr val="FFFFFF"/>
                                  </a:solidFill>
                                  <a:latin typeface="Cambria Math" panose="02040503050406030204" pitchFamily="18" charset="0"/>
                                </a:rPr>
                                <m:t>n</m:t>
                              </m:r>
                            </m:fName>
                            <m:e>
                              <m:r>
                                <a:rPr lang="zh-CN" altLang="en-US" sz="2000" i="1">
                                  <a:solidFill>
                                    <a:srgbClr val="FFFFFF"/>
                                  </a:solidFill>
                                  <a:latin typeface="Cambria Math" panose="02040503050406030204" pitchFamily="18" charset="0"/>
                                </a:rPr>
                                <m:t>𝑁</m:t>
                              </m:r>
                            </m:e>
                          </m:func>
                        </m:num>
                        <m:den>
                          <m:func>
                            <m:funcPr>
                              <m:ctrlPr>
                                <a:rPr lang="zh-CN" altLang="en-US" sz="2000" i="1">
                                  <a:solidFill>
                                    <a:srgbClr val="FFFFFF"/>
                                  </a:solidFill>
                                  <a:latin typeface="Cambria Math" panose="02040503050406030204" pitchFamily="18" charset="0"/>
                                </a:rPr>
                              </m:ctrlPr>
                            </m:funcPr>
                            <m:fName>
                              <m:r>
                                <m:rPr>
                                  <m:sty m:val="p"/>
                                </m:rPr>
                                <a:rPr lang="zh-CN" altLang="en-US" sz="2000" i="0">
                                  <a:solidFill>
                                    <a:srgbClr val="FFFFFF"/>
                                  </a:solidFill>
                                  <a:latin typeface="Cambria Math" panose="02040503050406030204" pitchFamily="18" charset="0"/>
                                </a:rPr>
                                <m:t>l</m:t>
                              </m:r>
                              <m:r>
                                <m:rPr>
                                  <m:sty m:val="p"/>
                                </m:rPr>
                                <a:rPr lang="en-US" altLang="zh-CN" sz="2000" b="0" i="0" smtClean="0">
                                  <a:solidFill>
                                    <a:srgbClr val="FFFFFF"/>
                                  </a:solidFill>
                                  <a:latin typeface="Cambria Math" panose="02040503050406030204" pitchFamily="18" charset="0"/>
                                </a:rPr>
                                <m:t>n</m:t>
                              </m:r>
                              <m:r>
                                <m:rPr>
                                  <m:sty m:val="p"/>
                                </m:rPr>
                                <a:rPr lang="zh-CN" altLang="en-US" sz="2000">
                                  <a:solidFill>
                                    <a:srgbClr val="FFFFFF"/>
                                  </a:solidFill>
                                  <a:latin typeface="Cambria Math" panose="02040503050406030204" pitchFamily="18" charset="0"/>
                                </a:rPr>
                                <m:t>l</m:t>
                              </m:r>
                              <m:r>
                                <m:rPr>
                                  <m:sty m:val="p"/>
                                </m:rPr>
                                <a:rPr lang="en-US" altLang="zh-CN" sz="2000">
                                  <a:solidFill>
                                    <a:srgbClr val="FFFFFF"/>
                                  </a:solidFill>
                                  <a:latin typeface="Cambria Math" panose="02040503050406030204" pitchFamily="18" charset="0"/>
                                </a:rPr>
                                <m:t>n</m:t>
                              </m:r>
                            </m:fName>
                            <m:e>
                              <m:r>
                                <a:rPr lang="zh-CN" altLang="en-US" sz="2000" i="1">
                                  <a:solidFill>
                                    <a:srgbClr val="FFFFFF"/>
                                  </a:solidFill>
                                  <a:latin typeface="Cambria Math" panose="02040503050406030204" pitchFamily="18" charset="0"/>
                                </a:rPr>
                                <m:t>𝑁</m:t>
                              </m:r>
                            </m:e>
                          </m:func>
                        </m:den>
                      </m:f>
                    </m:oMath>
                  </m:oMathPara>
                </a14:m>
                <a:endParaRPr lang="zh-CN" altLang="en-US" sz="2000" dirty="0"/>
              </a:p>
            </p:txBody>
          </p:sp>
        </mc:Choice>
        <mc:Fallback xmlns="">
          <p:sp>
            <p:nvSpPr>
              <p:cNvPr id="22" name="对象 21"/>
              <p:cNvSpPr txBox="1">
                <a:spLocks noRot="1" noChangeAspect="1" noMove="1" noResize="1" noEditPoints="1" noAdjustHandles="1" noChangeArrowheads="1" noChangeShapeType="1" noTextEdit="1"/>
              </p:cNvSpPr>
              <p:nvPr/>
            </p:nvSpPr>
            <p:spPr>
              <a:xfrm>
                <a:off x="642938" y="2279650"/>
                <a:ext cx="2828925" cy="1017588"/>
              </a:xfrm>
              <a:prstGeom prst="rect">
                <a:avLst/>
              </a:prstGeom>
              <a:blipFill>
                <a:blip r:embed="rId6"/>
                <a:stretch>
                  <a:fillRect/>
                </a:stretch>
              </a:blipFill>
            </p:spPr>
            <p:txBody>
              <a:bodyPr/>
              <a:lstStyle/>
              <a:p>
                <a:r>
                  <a:rPr lang="zh-CN" altLang="en-US">
                    <a:noFill/>
                  </a:rPr>
                  <a:t> </a:t>
                </a:r>
              </a:p>
            </p:txBody>
          </p:sp>
        </mc:Fallback>
      </mc:AlternateContent>
      <p:sp>
        <p:nvSpPr>
          <p:cNvPr id="23" name="矩形 22"/>
          <p:cNvSpPr/>
          <p:nvPr/>
        </p:nvSpPr>
        <p:spPr>
          <a:xfrm>
            <a:off x="6444208" y="2825755"/>
            <a:ext cx="2412445" cy="461665"/>
          </a:xfrm>
          <a:prstGeom prst="rect">
            <a:avLst/>
          </a:prstGeom>
        </p:spPr>
        <p:txBody>
          <a:bodyPr wrap="square">
            <a:spAutoFit/>
          </a:bodyPr>
          <a:lstStyle/>
          <a:p>
            <a:r>
              <a:rPr lang="zh-CN" altLang="en-US" sz="2400" b="1" dirty="0">
                <a:solidFill>
                  <a:schemeClr val="bg1"/>
                </a:solidFill>
              </a:rPr>
              <a:t>具有小世界特性</a:t>
            </a:r>
            <a:endParaRPr lang="en-US" altLang="zh-CN" sz="2800" dirty="0">
              <a:solidFill>
                <a:schemeClr val="bg1"/>
              </a:solidFill>
            </a:endParaRPr>
          </a:p>
        </p:txBody>
      </p:sp>
      <p:sp>
        <p:nvSpPr>
          <p:cNvPr id="24" name="矩形 23"/>
          <p:cNvSpPr/>
          <p:nvPr/>
        </p:nvSpPr>
        <p:spPr>
          <a:xfrm>
            <a:off x="1043608" y="5812782"/>
            <a:ext cx="7457672" cy="830997"/>
          </a:xfrm>
          <a:prstGeom prst="rect">
            <a:avLst/>
          </a:prstGeom>
        </p:spPr>
        <p:txBody>
          <a:bodyPr wrap="square">
            <a:spAutoFit/>
          </a:bodyPr>
          <a:lstStyle/>
          <a:p>
            <a:r>
              <a:rPr lang="en-US" altLang="zh-CN" sz="2400" b="1" dirty="0">
                <a:solidFill>
                  <a:schemeClr val="bg1"/>
                </a:solidFill>
              </a:rPr>
              <a:t>t</a:t>
            </a:r>
            <a:r>
              <a:rPr lang="zh-CN" altLang="en-US" sz="2400" b="1" dirty="0">
                <a:solidFill>
                  <a:schemeClr val="bg1"/>
                </a:solidFill>
              </a:rPr>
              <a:t>：连接次数，当网络规模充分大，不具有明显的聚类特征</a:t>
            </a:r>
            <a:endParaRPr lang="en-US" altLang="zh-CN" sz="2800" dirty="0">
              <a:solidFill>
                <a:schemeClr val="bg1"/>
              </a:solidFill>
            </a:endParaRPr>
          </a:p>
        </p:txBody>
      </p:sp>
      <p:sp>
        <p:nvSpPr>
          <p:cNvPr id="14" name="文本框 13"/>
          <p:cNvSpPr txBox="1"/>
          <p:nvPr/>
        </p:nvSpPr>
        <p:spPr>
          <a:xfrm>
            <a:off x="901897" y="3266641"/>
            <a:ext cx="6408712" cy="369332"/>
          </a:xfrm>
          <a:prstGeom prst="rect">
            <a:avLst/>
          </a:prstGeom>
          <a:noFill/>
        </p:spPr>
        <p:txBody>
          <a:bodyPr wrap="square" rtlCol="0">
            <a:spAutoFit/>
          </a:bodyPr>
          <a:lstStyle/>
          <a:p>
            <a:r>
              <a:rPr lang="zh-CN" altLang="en-US" b="1" dirty="0">
                <a:solidFill>
                  <a:srgbClr val="FF0000"/>
                </a:solidFill>
              </a:rPr>
              <a:t>汪小帆，复杂网络理论及其应用，清华大学出版社</a:t>
            </a:r>
            <a:endParaRPr lang="zh-CN" altLang="en-US" dirty="0"/>
          </a:p>
        </p:txBody>
      </p:sp>
    </p:spTree>
    <p:extLst>
      <p:ext uri="{BB962C8B-B14F-4D97-AF65-F5344CB8AC3E}">
        <p14:creationId xmlns:p14="http://schemas.microsoft.com/office/powerpoint/2010/main" val="400499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1" name="矩形 10"/>
          <p:cNvSpPr/>
          <p:nvPr/>
        </p:nvSpPr>
        <p:spPr>
          <a:xfrm>
            <a:off x="395536" y="922366"/>
            <a:ext cx="7632627" cy="523220"/>
          </a:xfrm>
          <a:prstGeom prst="rect">
            <a:avLst/>
          </a:prstGeom>
        </p:spPr>
        <p:txBody>
          <a:bodyPr wrap="square">
            <a:spAutoFit/>
          </a:bodyPr>
          <a:lstStyle/>
          <a:p>
            <a:r>
              <a:rPr lang="zh-CN" altLang="en-US" sz="2800" b="1" dirty="0">
                <a:solidFill>
                  <a:schemeClr val="bg1"/>
                </a:solidFill>
              </a:rPr>
              <a:t>基于适应度的无标度网络</a:t>
            </a:r>
            <a:endParaRPr lang="en-US" altLang="zh-CN" sz="2800" b="1" dirty="0">
              <a:solidFill>
                <a:schemeClr val="bg1"/>
              </a:solidFill>
            </a:endParaRPr>
          </a:p>
        </p:txBody>
      </p:sp>
      <p:cxnSp>
        <p:nvCxnSpPr>
          <p:cNvPr id="16" name="直接连接符 15"/>
          <p:cNvCxnSpPr/>
          <p:nvPr/>
        </p:nvCxnSpPr>
        <p:spPr>
          <a:xfrm>
            <a:off x="395536" y="1445586"/>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5536" y="1772816"/>
            <a:ext cx="7632627" cy="1815882"/>
          </a:xfrm>
          <a:prstGeom prst="rect">
            <a:avLst/>
          </a:prstGeom>
        </p:spPr>
        <p:txBody>
          <a:bodyPr wrap="square">
            <a:spAutoFit/>
          </a:bodyPr>
          <a:lstStyle/>
          <a:p>
            <a:r>
              <a:rPr lang="zh-CN" altLang="en-US" sz="2800" b="1" dirty="0">
                <a:solidFill>
                  <a:schemeClr val="bg1"/>
                </a:solidFill>
              </a:rPr>
              <a:t>无标度网络（</a:t>
            </a:r>
            <a:r>
              <a:rPr lang="en-US" altLang="zh-CN" sz="2800" b="1" dirty="0">
                <a:solidFill>
                  <a:schemeClr val="bg1"/>
                </a:solidFill>
              </a:rPr>
              <a:t>BA</a:t>
            </a:r>
            <a:r>
              <a:rPr lang="zh-CN" altLang="en-US" sz="2800" b="1" dirty="0">
                <a:solidFill>
                  <a:schemeClr val="bg1"/>
                </a:solidFill>
              </a:rPr>
              <a:t>）构建方法中，越先构造的节点的度将越大。而现实中并非如此，后续具有良好适应度（影响力）的节点同样可能具有很高的度。</a:t>
            </a:r>
            <a:endParaRPr lang="en-US" altLang="zh-CN" sz="2800" b="1" dirty="0">
              <a:solidFill>
                <a:schemeClr val="bg1"/>
              </a:solidFill>
            </a:endParaRPr>
          </a:p>
        </p:txBody>
      </p:sp>
      <p:sp>
        <p:nvSpPr>
          <p:cNvPr id="26" name="矩形 25"/>
          <p:cNvSpPr/>
          <p:nvPr/>
        </p:nvSpPr>
        <p:spPr>
          <a:xfrm>
            <a:off x="330001" y="3961507"/>
            <a:ext cx="7632627" cy="2923877"/>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chemeClr val="bg1"/>
                </a:solidFill>
              </a:rPr>
              <a:t>网络增长</a:t>
            </a:r>
            <a:endParaRPr lang="en-US" altLang="zh-CN" sz="2400" b="1" dirty="0">
              <a:solidFill>
                <a:schemeClr val="bg1"/>
              </a:solidFill>
            </a:endParaRPr>
          </a:p>
          <a:p>
            <a:pPr marL="358775" indent="-358775"/>
            <a:r>
              <a:rPr lang="zh-CN" altLang="en-US" sz="2400" b="1" dirty="0">
                <a:solidFill>
                  <a:schemeClr val="bg1"/>
                </a:solidFill>
              </a:rPr>
              <a:t>     首先建立一个具有</a:t>
            </a:r>
            <a:r>
              <a:rPr lang="en-US" altLang="zh-CN" sz="2400" b="1" i="1" dirty="0">
                <a:solidFill>
                  <a:schemeClr val="bg1"/>
                </a:solidFill>
              </a:rPr>
              <a:t>N</a:t>
            </a:r>
            <a:r>
              <a:rPr lang="en-US" altLang="zh-CN" sz="2400" b="1" i="1" baseline="-25000" dirty="0">
                <a:solidFill>
                  <a:schemeClr val="bg1"/>
                </a:solidFill>
              </a:rPr>
              <a:t>0</a:t>
            </a:r>
            <a:r>
              <a:rPr lang="zh-CN" altLang="en-US" sz="2400" b="1" dirty="0">
                <a:solidFill>
                  <a:schemeClr val="bg1"/>
                </a:solidFill>
              </a:rPr>
              <a:t>个节点的网络，每次增加一个节点，将连接到已有的</a:t>
            </a:r>
            <a:r>
              <a:rPr lang="en-US" altLang="zh-CN" sz="2400" b="1" dirty="0">
                <a:solidFill>
                  <a:schemeClr val="bg1"/>
                </a:solidFill>
              </a:rPr>
              <a:t>m</a:t>
            </a:r>
            <a:r>
              <a:rPr lang="zh-CN" altLang="en-US" sz="2400" b="1" dirty="0">
                <a:solidFill>
                  <a:schemeClr val="bg1"/>
                </a:solidFill>
              </a:rPr>
              <a:t>个节点上，</a:t>
            </a:r>
            <a:r>
              <a:rPr lang="en-US" altLang="zh-CN" sz="2400" b="1" i="1" dirty="0">
                <a:solidFill>
                  <a:schemeClr val="bg1"/>
                </a:solidFill>
              </a:rPr>
              <a:t>m</a:t>
            </a:r>
            <a:r>
              <a:rPr lang="en-US" altLang="zh-CN" sz="2400" b="1" dirty="0">
                <a:solidFill>
                  <a:schemeClr val="bg1"/>
                </a:solidFill>
              </a:rPr>
              <a:t>&lt; </a:t>
            </a:r>
            <a:r>
              <a:rPr lang="en-US" altLang="zh-CN" sz="2400" b="1" i="1" dirty="0">
                <a:solidFill>
                  <a:schemeClr val="bg1"/>
                </a:solidFill>
              </a:rPr>
              <a:t>N</a:t>
            </a:r>
            <a:r>
              <a:rPr lang="en-US" altLang="zh-CN" sz="2400" b="1" i="1" baseline="-25000" dirty="0">
                <a:solidFill>
                  <a:schemeClr val="bg1"/>
                </a:solidFill>
              </a:rPr>
              <a:t>0</a:t>
            </a:r>
          </a:p>
          <a:p>
            <a:pPr marL="358775" indent="-358775"/>
            <a:endParaRPr lang="en-US" altLang="zh-CN" sz="2400" b="1" baseline="-25000" dirty="0">
              <a:solidFill>
                <a:schemeClr val="bg1"/>
              </a:solidFill>
            </a:endParaRPr>
          </a:p>
          <a:p>
            <a:pPr marL="358775" indent="-358775">
              <a:buFont typeface="Arial" panose="020B0604020202020204" pitchFamily="34" charset="0"/>
              <a:buChar char="•"/>
            </a:pPr>
            <a:r>
              <a:rPr lang="zh-CN" altLang="en-US" sz="2400" b="1" dirty="0">
                <a:solidFill>
                  <a:schemeClr val="bg1"/>
                </a:solidFill>
              </a:rPr>
              <a:t>优先连接</a:t>
            </a:r>
            <a:endParaRPr lang="en-US" altLang="zh-CN" sz="2400" b="1" dirty="0">
              <a:solidFill>
                <a:schemeClr val="bg1"/>
              </a:solidFill>
            </a:endParaRPr>
          </a:p>
          <a:p>
            <a:r>
              <a:rPr lang="en-US" altLang="zh-CN" sz="2400" b="1" dirty="0">
                <a:solidFill>
                  <a:schemeClr val="bg1"/>
                </a:solidFill>
              </a:rPr>
              <a:t>      </a:t>
            </a:r>
            <a:r>
              <a:rPr lang="zh-CN" altLang="en-US" sz="2400" b="1" dirty="0">
                <a:solidFill>
                  <a:schemeClr val="bg1"/>
                </a:solidFill>
              </a:rPr>
              <a:t>新节点与已存在节点</a:t>
            </a:r>
            <a:r>
              <a:rPr lang="en-US" altLang="zh-CN" sz="2400" b="1" i="1" dirty="0" err="1">
                <a:solidFill>
                  <a:schemeClr val="bg1"/>
                </a:solidFill>
              </a:rPr>
              <a:t>a</a:t>
            </a:r>
            <a:r>
              <a:rPr lang="en-US" altLang="zh-CN" sz="2400" b="1" i="1" baseline="-25000" dirty="0" err="1">
                <a:solidFill>
                  <a:schemeClr val="bg1"/>
                </a:solidFill>
              </a:rPr>
              <a:t>i</a:t>
            </a:r>
            <a:r>
              <a:rPr lang="zh-CN" altLang="en-US" sz="2400" b="1" dirty="0">
                <a:solidFill>
                  <a:schemeClr val="bg1"/>
                </a:solidFill>
              </a:rPr>
              <a:t>建立连接的概率为</a:t>
            </a:r>
            <a:endParaRPr lang="en-US" altLang="zh-CN" sz="2400" b="1" dirty="0">
              <a:solidFill>
                <a:schemeClr val="bg1"/>
              </a:solidFill>
            </a:endParaRPr>
          </a:p>
          <a:p>
            <a:r>
              <a:rPr lang="en-US" altLang="zh-CN" sz="2400" b="1" dirty="0">
                <a:solidFill>
                  <a:schemeClr val="bg1"/>
                </a:solidFill>
              </a:rPr>
              <a:t>      </a:t>
            </a:r>
          </a:p>
          <a:p>
            <a:endParaRPr lang="en-US" altLang="zh-CN" sz="2400" b="1" dirty="0">
              <a:solidFill>
                <a:schemeClr val="bg1"/>
              </a:solidFill>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2039127342"/>
              </p:ext>
            </p:extLst>
          </p:nvPr>
        </p:nvGraphicFramePr>
        <p:xfrm>
          <a:off x="6397625" y="5349875"/>
          <a:ext cx="1863725" cy="1392238"/>
        </p:xfrm>
        <a:graphic>
          <a:graphicData uri="http://schemas.openxmlformats.org/presentationml/2006/ole">
            <mc:AlternateContent xmlns:mc="http://schemas.openxmlformats.org/markup-compatibility/2006">
              <mc:Choice xmlns:v="urn:schemas-microsoft-com:vml" Requires="v">
                <p:oleObj name="Equation" r:id="rId3" imgW="749160" imgH="558720" progId="Equation.DSMT4">
                  <p:embed/>
                </p:oleObj>
              </mc:Choice>
              <mc:Fallback>
                <p:oleObj name="Equation" r:id="rId3" imgW="749160" imgH="558720" progId="Equation.DSMT4">
                  <p:embed/>
                  <p:pic>
                    <p:nvPicPr>
                      <p:cNvPr id="12" name="对象 11"/>
                      <p:cNvPicPr/>
                      <p:nvPr/>
                    </p:nvPicPr>
                    <p:blipFill>
                      <a:blip r:embed="rId4"/>
                      <a:stretch>
                        <a:fillRect/>
                      </a:stretch>
                    </p:blipFill>
                    <p:spPr>
                      <a:xfrm>
                        <a:off x="6397625" y="5349875"/>
                        <a:ext cx="1863725" cy="1392238"/>
                      </a:xfrm>
                      <a:prstGeom prst="rect">
                        <a:avLst/>
                      </a:prstGeom>
                    </p:spPr>
                  </p:pic>
                </p:oleObj>
              </mc:Fallback>
            </mc:AlternateContent>
          </a:graphicData>
        </a:graphic>
      </p:graphicFrame>
    </p:spTree>
    <p:extLst>
      <p:ext uri="{BB962C8B-B14F-4D97-AF65-F5344CB8AC3E}">
        <p14:creationId xmlns:p14="http://schemas.microsoft.com/office/powerpoint/2010/main" val="4149166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73C22A5-037F-1769-EC25-843BFC3B1301}"/>
              </a:ext>
            </a:extLst>
          </p:cNvPr>
          <p:cNvPicPr>
            <a:picLocks noChangeAspect="1"/>
          </p:cNvPicPr>
          <p:nvPr/>
        </p:nvPicPr>
        <p:blipFill>
          <a:blip r:embed="rId3"/>
          <a:stretch>
            <a:fillRect/>
          </a:stretch>
        </p:blipFill>
        <p:spPr>
          <a:xfrm>
            <a:off x="395536" y="797676"/>
            <a:ext cx="8206530" cy="6015804"/>
          </a:xfrm>
          <a:prstGeom prst="rect">
            <a:avLst/>
          </a:prstGeom>
        </p:spPr>
      </p:pic>
    </p:spTree>
    <p:extLst>
      <p:ext uri="{BB962C8B-B14F-4D97-AF65-F5344CB8AC3E}">
        <p14:creationId xmlns:p14="http://schemas.microsoft.com/office/powerpoint/2010/main" val="279175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a:t>
            </a:r>
          </a:p>
        </p:txBody>
      </p:sp>
      <p:sp>
        <p:nvSpPr>
          <p:cNvPr id="8" name="矩形 7"/>
          <p:cNvSpPr/>
          <p:nvPr/>
        </p:nvSpPr>
        <p:spPr>
          <a:xfrm>
            <a:off x="0" y="655523"/>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9" name="矩形 8"/>
          <p:cNvSpPr/>
          <p:nvPr/>
        </p:nvSpPr>
        <p:spPr>
          <a:xfrm>
            <a:off x="467544" y="875554"/>
            <a:ext cx="8424936" cy="1384995"/>
          </a:xfrm>
          <a:prstGeom prst="rect">
            <a:avLst/>
          </a:prstGeom>
        </p:spPr>
        <p:txBody>
          <a:bodyPr wrap="square">
            <a:spAutoFit/>
          </a:bodyPr>
          <a:lstStyle/>
          <a:p>
            <a:r>
              <a:rPr lang="zh-CN" altLang="en-US" sz="2800" b="1" dirty="0">
                <a:solidFill>
                  <a:schemeClr val="bg1"/>
                </a:solidFill>
              </a:rPr>
              <a:t>无标度网络演化特性</a:t>
            </a:r>
            <a:endParaRPr lang="en-US" altLang="zh-CN" sz="2800" b="1" dirty="0">
              <a:solidFill>
                <a:schemeClr val="bg1"/>
              </a:solidFill>
            </a:endParaRPr>
          </a:p>
          <a:p>
            <a:r>
              <a:rPr lang="en-US" altLang="zh-CN" sz="2800" b="1" dirty="0">
                <a:solidFill>
                  <a:schemeClr val="bg1"/>
                </a:solidFill>
              </a:rPr>
              <a:t>1</a:t>
            </a:r>
            <a:r>
              <a:rPr lang="zh-CN" altLang="en-US" sz="2800" b="1" dirty="0">
                <a:solidFill>
                  <a:schemeClr val="bg1"/>
                </a:solidFill>
              </a:rPr>
              <a:t>）富者更富（</a:t>
            </a:r>
            <a:r>
              <a:rPr lang="en-US" altLang="zh-CN" sz="2800" b="1" dirty="0">
                <a:solidFill>
                  <a:schemeClr val="bg1"/>
                </a:solidFill>
              </a:rPr>
              <a:t>rich-gets-richer</a:t>
            </a:r>
            <a:r>
              <a:rPr lang="zh-CN" altLang="en-US" sz="2800" b="1" dirty="0">
                <a:solidFill>
                  <a:schemeClr val="bg1"/>
                </a:solidFill>
              </a:rPr>
              <a:t>）</a:t>
            </a:r>
            <a:endParaRPr lang="en-US" altLang="zh-CN" sz="2800" b="1" dirty="0">
              <a:solidFill>
                <a:schemeClr val="bg1"/>
              </a:solidFill>
            </a:endParaRPr>
          </a:p>
          <a:p>
            <a:endParaRPr lang="en-US" altLang="zh-CN" sz="2800" b="1" dirty="0">
              <a:solidFill>
                <a:schemeClr val="bg1"/>
              </a:solidFill>
            </a:endParaRPr>
          </a:p>
        </p:txBody>
      </p:sp>
      <p:cxnSp>
        <p:nvCxnSpPr>
          <p:cNvPr id="10" name="直接连接符 9"/>
          <p:cNvCxnSpPr/>
          <p:nvPr/>
        </p:nvCxnSpPr>
        <p:spPr>
          <a:xfrm>
            <a:off x="539552" y="1340768"/>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761283E-E1F1-4E40-A812-296254E0288A}"/>
              </a:ext>
            </a:extLst>
          </p:cNvPr>
          <p:cNvPicPr>
            <a:picLocks noChangeAspect="1"/>
          </p:cNvPicPr>
          <p:nvPr/>
        </p:nvPicPr>
        <p:blipFill>
          <a:blip r:embed="rId3"/>
          <a:stretch>
            <a:fillRect/>
          </a:stretch>
        </p:blipFill>
        <p:spPr>
          <a:xfrm>
            <a:off x="2195736" y="1964068"/>
            <a:ext cx="4680520" cy="1746054"/>
          </a:xfrm>
          <a:prstGeom prst="rect">
            <a:avLst/>
          </a:prstGeom>
        </p:spPr>
      </p:pic>
      <p:sp>
        <p:nvSpPr>
          <p:cNvPr id="11" name="矩形 10">
            <a:extLst>
              <a:ext uri="{FF2B5EF4-FFF2-40B4-BE49-F238E27FC236}">
                <a16:creationId xmlns:a16="http://schemas.microsoft.com/office/drawing/2014/main" id="{8D8F4EE8-2D75-4580-9D74-7EA5522ED9C5}"/>
              </a:ext>
            </a:extLst>
          </p:cNvPr>
          <p:cNvSpPr/>
          <p:nvPr/>
        </p:nvSpPr>
        <p:spPr>
          <a:xfrm>
            <a:off x="467544" y="4149080"/>
            <a:ext cx="8424936" cy="954107"/>
          </a:xfrm>
          <a:prstGeom prst="rect">
            <a:avLst/>
          </a:prstGeom>
        </p:spPr>
        <p:txBody>
          <a:bodyPr wrap="square">
            <a:spAutoFit/>
          </a:bodyPr>
          <a:lstStyle/>
          <a:p>
            <a:r>
              <a:rPr lang="en-US" altLang="zh-CN" sz="2800" b="1" dirty="0">
                <a:solidFill>
                  <a:schemeClr val="bg1"/>
                </a:solidFill>
              </a:rPr>
              <a:t>2</a:t>
            </a:r>
            <a:r>
              <a:rPr lang="zh-CN" altLang="en-US" sz="2800" b="1" dirty="0">
                <a:solidFill>
                  <a:schemeClr val="bg1"/>
                </a:solidFill>
              </a:rPr>
              <a:t>）赢者通吃（</a:t>
            </a:r>
            <a:r>
              <a:rPr lang="en-US" altLang="zh-CN" sz="2800" b="1" dirty="0">
                <a:solidFill>
                  <a:schemeClr val="bg1"/>
                </a:solidFill>
              </a:rPr>
              <a:t>Winner-takes-all</a:t>
            </a:r>
            <a:r>
              <a:rPr lang="zh-CN" altLang="en-US" sz="2800" b="1" dirty="0">
                <a:solidFill>
                  <a:schemeClr val="bg1"/>
                </a:solidFill>
              </a:rPr>
              <a:t>）</a:t>
            </a:r>
            <a:endParaRPr lang="en-US" altLang="zh-CN" sz="2800" b="1" dirty="0">
              <a:solidFill>
                <a:schemeClr val="bg1"/>
              </a:solidFill>
            </a:endParaRPr>
          </a:p>
          <a:p>
            <a:endParaRPr lang="en-US" altLang="zh-CN" sz="2800" b="1" dirty="0">
              <a:solidFill>
                <a:schemeClr val="bg1"/>
              </a:solidFill>
            </a:endParaRPr>
          </a:p>
        </p:txBody>
      </p:sp>
      <p:pic>
        <p:nvPicPr>
          <p:cNvPr id="4" name="图片 3">
            <a:extLst>
              <a:ext uri="{FF2B5EF4-FFF2-40B4-BE49-F238E27FC236}">
                <a16:creationId xmlns:a16="http://schemas.microsoft.com/office/drawing/2014/main" id="{491BFE0A-6D21-4B43-BB40-21C97A444BDA}"/>
              </a:ext>
            </a:extLst>
          </p:cNvPr>
          <p:cNvPicPr>
            <a:picLocks noChangeAspect="1"/>
          </p:cNvPicPr>
          <p:nvPr/>
        </p:nvPicPr>
        <p:blipFill>
          <a:blip r:embed="rId4"/>
          <a:stretch>
            <a:fillRect/>
          </a:stretch>
        </p:blipFill>
        <p:spPr>
          <a:xfrm>
            <a:off x="2267744" y="4753265"/>
            <a:ext cx="4599422" cy="1995988"/>
          </a:xfrm>
          <a:prstGeom prst="rect">
            <a:avLst/>
          </a:prstGeom>
        </p:spPr>
      </p:pic>
    </p:spTree>
    <p:extLst>
      <p:ext uri="{BB962C8B-B14F-4D97-AF65-F5344CB8AC3E}">
        <p14:creationId xmlns:p14="http://schemas.microsoft.com/office/powerpoint/2010/main" val="2783350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无标度交互结构鲁棒性</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418F13D-C25F-47E0-8AEA-7B2A9FF2309A}"/>
              </a:ext>
            </a:extLst>
          </p:cNvPr>
          <p:cNvSpPr/>
          <p:nvPr/>
        </p:nvSpPr>
        <p:spPr>
          <a:xfrm>
            <a:off x="35496" y="5859269"/>
            <a:ext cx="8999067" cy="954107"/>
          </a:xfrm>
          <a:prstGeom prst="rect">
            <a:avLst/>
          </a:prstGeom>
        </p:spPr>
        <p:txBody>
          <a:bodyPr wrap="none">
            <a:spAutoFit/>
          </a:bodyPr>
          <a:lstStyle/>
          <a:p>
            <a:r>
              <a:rPr lang="en-US" altLang="zh-CN" sz="2800" b="1" dirty="0">
                <a:solidFill>
                  <a:schemeClr val="bg1"/>
                </a:solidFill>
              </a:rPr>
              <a:t>《</a:t>
            </a:r>
            <a:r>
              <a:rPr lang="zh-CN" altLang="en-US" sz="2800" b="1" dirty="0">
                <a:solidFill>
                  <a:schemeClr val="bg1"/>
                </a:solidFill>
              </a:rPr>
              <a:t>因特网的阿喀琉斯之踵</a:t>
            </a:r>
            <a:r>
              <a:rPr lang="en-US" altLang="zh-CN" sz="2800" b="1" dirty="0">
                <a:solidFill>
                  <a:schemeClr val="bg1"/>
                </a:solidFill>
              </a:rPr>
              <a:t>》(Achilles’ Heel of the Internet)</a:t>
            </a:r>
          </a:p>
          <a:p>
            <a:pPr algn="ctr"/>
            <a:r>
              <a:rPr lang="zh-CN" altLang="en-US" sz="2800" b="1" dirty="0">
                <a:solidFill>
                  <a:schemeClr val="bg1"/>
                </a:solidFill>
              </a:rPr>
              <a:t>（</a:t>
            </a:r>
            <a:r>
              <a:rPr lang="en-US" altLang="zh-CN" sz="2800" b="1" dirty="0">
                <a:solidFill>
                  <a:schemeClr val="bg1"/>
                </a:solidFill>
              </a:rPr>
              <a:t>Nature 2000</a:t>
            </a:r>
            <a:r>
              <a:rPr lang="zh-CN" altLang="en-US" sz="2800" b="1" dirty="0">
                <a:solidFill>
                  <a:schemeClr val="bg1"/>
                </a:solidFill>
              </a:rPr>
              <a:t>）</a:t>
            </a:r>
          </a:p>
        </p:txBody>
      </p:sp>
      <p:pic>
        <p:nvPicPr>
          <p:cNvPr id="14338" name="Picture 2" descr="https://img2.baidu.com/it/u=1328597241,2643179804&amp;fm=26&amp;fmt=auto&amp;gp=0.jpg">
            <a:extLst>
              <a:ext uri="{FF2B5EF4-FFF2-40B4-BE49-F238E27FC236}">
                <a16:creationId xmlns:a16="http://schemas.microsoft.com/office/drawing/2014/main" id="{202FADCC-6F5F-4FE2-B51E-A98C6DD2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816" y="744903"/>
            <a:ext cx="4042972" cy="26279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iknow-pic.cdn.bcebos.com/3bf33a87e950352a06fc814d5d43fbf2b3118bd2?x-bce-process=image/resize,m_lfit,w_600,h_800,limit_1/quality,q_85/format,f_jpg">
            <a:extLst>
              <a:ext uri="{FF2B5EF4-FFF2-40B4-BE49-F238E27FC236}">
                <a16:creationId xmlns:a16="http://schemas.microsoft.com/office/drawing/2014/main" id="{B5D813E8-40A7-46A9-8D95-FF1D914E9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62" y="3394138"/>
            <a:ext cx="3744416" cy="249845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img0.baidu.com/it/u=2685537056,1867651340&amp;fm=26&amp;fmt=auto&amp;gp=0.jpg">
            <a:extLst>
              <a:ext uri="{FF2B5EF4-FFF2-40B4-BE49-F238E27FC236}">
                <a16:creationId xmlns:a16="http://schemas.microsoft.com/office/drawing/2014/main" id="{1DEC8E58-5DF6-48CD-884A-0B14C8F5B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624" y="3396595"/>
            <a:ext cx="2880320" cy="246267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F583783-EA30-4FD0-B2CA-AF90271A4ED5}"/>
              </a:ext>
            </a:extLst>
          </p:cNvPr>
          <p:cNvPicPr>
            <a:picLocks noChangeAspect="1"/>
          </p:cNvPicPr>
          <p:nvPr/>
        </p:nvPicPr>
        <p:blipFill>
          <a:blip r:embed="rId6"/>
          <a:stretch>
            <a:fillRect/>
          </a:stretch>
        </p:blipFill>
        <p:spPr>
          <a:xfrm>
            <a:off x="566322" y="744903"/>
            <a:ext cx="3421246" cy="2706829"/>
          </a:xfrm>
          <a:prstGeom prst="rect">
            <a:avLst/>
          </a:prstGeom>
        </p:spPr>
      </p:pic>
    </p:spTree>
    <p:extLst>
      <p:ext uri="{BB962C8B-B14F-4D97-AF65-F5344CB8AC3E}">
        <p14:creationId xmlns:p14="http://schemas.microsoft.com/office/powerpoint/2010/main" val="1221527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无标度交互结构鲁棒性</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4" name="矩形 3"/>
          <p:cNvSpPr/>
          <p:nvPr/>
        </p:nvSpPr>
        <p:spPr>
          <a:xfrm>
            <a:off x="467544" y="4564285"/>
            <a:ext cx="7632627" cy="1384995"/>
          </a:xfrm>
          <a:prstGeom prst="rect">
            <a:avLst/>
          </a:prstGeom>
        </p:spPr>
        <p:txBody>
          <a:bodyPr wrap="square">
            <a:spAutoFit/>
          </a:bodyPr>
          <a:lstStyle/>
          <a:p>
            <a:r>
              <a:rPr lang="zh-CN" altLang="en-US" sz="2800" b="1" dirty="0">
                <a:solidFill>
                  <a:schemeClr val="bg1"/>
                </a:solidFill>
              </a:rPr>
              <a:t>两种节点移除策略</a:t>
            </a:r>
            <a:endParaRPr lang="en-US" altLang="zh-CN" sz="2800" b="1" dirty="0">
              <a:solidFill>
                <a:schemeClr val="bg1"/>
              </a:solidFill>
            </a:endParaRPr>
          </a:p>
          <a:p>
            <a:pPr marL="457200" indent="-457200">
              <a:buFont typeface="Arial" panose="020B0604020202020204" pitchFamily="34" charset="0"/>
              <a:buChar char="•"/>
            </a:pPr>
            <a:r>
              <a:rPr lang="zh-CN" altLang="en-US" sz="2800" b="1" dirty="0">
                <a:solidFill>
                  <a:schemeClr val="bg1"/>
                </a:solidFill>
              </a:rPr>
              <a:t>随机故障策略</a:t>
            </a:r>
            <a:endParaRPr lang="en-US" altLang="zh-CN" sz="2800" b="1" dirty="0">
              <a:solidFill>
                <a:schemeClr val="bg1"/>
              </a:solidFill>
            </a:endParaRPr>
          </a:p>
          <a:p>
            <a:pPr marL="457200" indent="-457200">
              <a:buFont typeface="Arial" panose="020B0604020202020204" pitchFamily="34" charset="0"/>
              <a:buChar char="•"/>
            </a:pPr>
            <a:r>
              <a:rPr lang="zh-CN" altLang="en-US" sz="2800" b="1" dirty="0">
                <a:solidFill>
                  <a:schemeClr val="bg1"/>
                </a:solidFill>
              </a:rPr>
              <a:t>蓄意攻击策略</a:t>
            </a:r>
            <a:endParaRPr lang="en-US" altLang="zh-CN" sz="2800" b="1" dirty="0">
              <a:solidFill>
                <a:schemeClr val="bg1"/>
              </a:solidFill>
            </a:endParaRPr>
          </a:p>
        </p:txBody>
      </p:sp>
      <p:sp>
        <p:nvSpPr>
          <p:cNvPr id="9" name="矩形 8"/>
          <p:cNvSpPr/>
          <p:nvPr/>
        </p:nvSpPr>
        <p:spPr>
          <a:xfrm>
            <a:off x="467544" y="987083"/>
            <a:ext cx="8496944" cy="954107"/>
          </a:xfrm>
          <a:prstGeom prst="rect">
            <a:avLst/>
          </a:prstGeom>
        </p:spPr>
        <p:txBody>
          <a:bodyPr wrap="square">
            <a:spAutoFit/>
          </a:bodyPr>
          <a:lstStyle/>
          <a:p>
            <a:r>
              <a:rPr lang="zh-CN" altLang="en-US" sz="2800" b="1" dirty="0">
                <a:solidFill>
                  <a:schemeClr val="bg1"/>
                </a:solidFill>
              </a:rPr>
              <a:t>节点移除：去除系统中特定的节点，并同去除与该点</a:t>
            </a:r>
            <a:r>
              <a:rPr lang="en-US" altLang="zh-CN" sz="2800" b="1" dirty="0">
                <a:solidFill>
                  <a:schemeClr val="bg1"/>
                </a:solidFill>
              </a:rPr>
              <a:t>			</a:t>
            </a:r>
            <a:r>
              <a:rPr lang="zh-CN" altLang="en-US" sz="2800" b="1" dirty="0">
                <a:solidFill>
                  <a:schemeClr val="bg1"/>
                </a:solidFill>
              </a:rPr>
              <a:t>相连接的边</a:t>
            </a:r>
            <a:endParaRPr lang="en-US" altLang="zh-CN" sz="2800" b="1" dirty="0">
              <a:solidFill>
                <a:schemeClr val="bg1"/>
              </a:solidFill>
            </a:endParaRPr>
          </a:p>
        </p:txBody>
      </p:sp>
      <p:sp>
        <p:nvSpPr>
          <p:cNvPr id="10" name="矩形 9"/>
          <p:cNvSpPr/>
          <p:nvPr/>
        </p:nvSpPr>
        <p:spPr>
          <a:xfrm>
            <a:off x="467544" y="2560240"/>
            <a:ext cx="8496944" cy="1384995"/>
          </a:xfrm>
          <a:prstGeom prst="rect">
            <a:avLst/>
          </a:prstGeom>
        </p:spPr>
        <p:txBody>
          <a:bodyPr wrap="square">
            <a:spAutoFit/>
          </a:bodyPr>
          <a:lstStyle/>
          <a:p>
            <a:pPr marL="2868613" indent="-2868613"/>
            <a:r>
              <a:rPr lang="zh-CN" altLang="en-US" sz="2800" b="1" dirty="0">
                <a:solidFill>
                  <a:schemeClr val="bg1"/>
                </a:solidFill>
              </a:rPr>
              <a:t>交互结构鲁棒性：进行一定数量的节点移除后，网络中大部分节点仍是连通的，则称此交互结构对节点移除具有鲁棒性。</a:t>
            </a:r>
            <a:endParaRPr lang="en-US" altLang="zh-CN" sz="2800" b="1" dirty="0">
              <a:solidFill>
                <a:schemeClr val="bg1"/>
              </a:solidFill>
            </a:endParaRPr>
          </a:p>
        </p:txBody>
      </p:sp>
    </p:spTree>
    <p:extLst>
      <p:ext uri="{BB962C8B-B14F-4D97-AF65-F5344CB8AC3E}">
        <p14:creationId xmlns:p14="http://schemas.microsoft.com/office/powerpoint/2010/main" val="246615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无标度交互结构鲁棒性</a:t>
            </a:r>
          </a:p>
        </p:txBody>
      </p:sp>
      <p:sp>
        <p:nvSpPr>
          <p:cNvPr id="8" name="矩形 7"/>
          <p:cNvSpPr/>
          <p:nvPr/>
        </p:nvSpPr>
        <p:spPr>
          <a:xfrm>
            <a:off x="0" y="655523"/>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683568" y="2410351"/>
            <a:ext cx="5472608" cy="4432163"/>
          </a:xfrm>
          <a:prstGeom prst="rect">
            <a:avLst/>
          </a:prstGeom>
        </p:spPr>
      </p:pic>
      <p:sp>
        <p:nvSpPr>
          <p:cNvPr id="9" name="矩形 8"/>
          <p:cNvSpPr/>
          <p:nvPr/>
        </p:nvSpPr>
        <p:spPr>
          <a:xfrm>
            <a:off x="467544" y="875554"/>
            <a:ext cx="8424936" cy="1384995"/>
          </a:xfrm>
          <a:prstGeom prst="rect">
            <a:avLst/>
          </a:prstGeom>
        </p:spPr>
        <p:txBody>
          <a:bodyPr wrap="square">
            <a:spAutoFit/>
          </a:bodyPr>
          <a:lstStyle/>
          <a:p>
            <a:r>
              <a:rPr lang="zh-CN" altLang="en-US" sz="2800" b="1" dirty="0">
                <a:solidFill>
                  <a:schemeClr val="bg1"/>
                </a:solidFill>
              </a:rPr>
              <a:t>无标度网络</a:t>
            </a:r>
            <a:endParaRPr lang="en-US" altLang="zh-CN" sz="2800" b="1" dirty="0">
              <a:solidFill>
                <a:schemeClr val="bg1"/>
              </a:solidFill>
            </a:endParaRPr>
          </a:p>
          <a:p>
            <a:r>
              <a:rPr lang="en-US" altLang="zh-CN" sz="2800" b="1" dirty="0">
                <a:solidFill>
                  <a:schemeClr val="bg1"/>
                </a:solidFill>
              </a:rPr>
              <a:t>1</a:t>
            </a:r>
            <a:r>
              <a:rPr lang="zh-CN" altLang="en-US" sz="2800" b="1" dirty="0">
                <a:solidFill>
                  <a:schemeClr val="bg1"/>
                </a:solidFill>
              </a:rPr>
              <a:t>）对于随机故障策略具有良好鲁棒性</a:t>
            </a:r>
            <a:endParaRPr lang="en-US" altLang="zh-CN" sz="2800" b="1" dirty="0">
              <a:solidFill>
                <a:schemeClr val="bg1"/>
              </a:solidFill>
            </a:endParaRPr>
          </a:p>
          <a:p>
            <a:r>
              <a:rPr lang="en-US" altLang="zh-CN" sz="2800" b="1" dirty="0">
                <a:solidFill>
                  <a:schemeClr val="bg1"/>
                </a:solidFill>
              </a:rPr>
              <a:t>2</a:t>
            </a:r>
            <a:r>
              <a:rPr lang="zh-CN" altLang="en-US" sz="2800" b="1" dirty="0">
                <a:solidFill>
                  <a:schemeClr val="bg1"/>
                </a:solidFill>
              </a:rPr>
              <a:t>）对于蓄意攻击策略具有高度脆弱性</a:t>
            </a:r>
            <a:endParaRPr lang="en-US" altLang="zh-CN" sz="2800" b="1" dirty="0">
              <a:solidFill>
                <a:schemeClr val="bg1"/>
              </a:solidFill>
            </a:endParaRPr>
          </a:p>
        </p:txBody>
      </p:sp>
      <p:cxnSp>
        <p:nvCxnSpPr>
          <p:cNvPr id="10" name="直接连接符 9"/>
          <p:cNvCxnSpPr/>
          <p:nvPr/>
        </p:nvCxnSpPr>
        <p:spPr>
          <a:xfrm>
            <a:off x="539552" y="1340768"/>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69968" y="2725763"/>
            <a:ext cx="2304256" cy="1754326"/>
          </a:xfrm>
          <a:prstGeom prst="rect">
            <a:avLst/>
          </a:prstGeom>
          <a:solidFill>
            <a:schemeClr val="bg1"/>
          </a:solidFill>
        </p:spPr>
        <p:txBody>
          <a:bodyPr wrap="square" rtlCol="0">
            <a:spAutoFit/>
          </a:bodyPr>
          <a:lstStyle/>
          <a:p>
            <a:r>
              <a:rPr lang="en-US" altLang="zh-CN" dirty="0"/>
              <a:t>S</a:t>
            </a:r>
            <a:r>
              <a:rPr lang="zh-CN" altLang="en-US" dirty="0"/>
              <a:t>最大连通子图的相对大小，</a:t>
            </a:r>
            <a:endParaRPr lang="en-US" altLang="zh-CN" dirty="0"/>
          </a:p>
          <a:p>
            <a:r>
              <a:rPr lang="en-US" altLang="zh-CN" dirty="0"/>
              <a:t>F</a:t>
            </a:r>
            <a:r>
              <a:rPr lang="zh-CN" altLang="en-US" dirty="0"/>
              <a:t>去除节点数占原始网络总节点数比例，</a:t>
            </a:r>
            <a:endParaRPr lang="en-US" altLang="zh-CN" dirty="0"/>
          </a:p>
          <a:p>
            <a:r>
              <a:rPr lang="en-US" altLang="zh-CN" dirty="0"/>
              <a:t>l</a:t>
            </a:r>
            <a:r>
              <a:rPr lang="zh-CN" altLang="en-US" dirty="0"/>
              <a:t>平均路径长度</a:t>
            </a:r>
            <a:endParaRPr lang="en-US" altLang="zh-CN" dirty="0"/>
          </a:p>
          <a:p>
            <a:r>
              <a:rPr lang="zh-CN" altLang="en-US" dirty="0"/>
              <a:t>方块对应随机故障</a:t>
            </a:r>
          </a:p>
        </p:txBody>
      </p:sp>
    </p:spTree>
    <p:extLst>
      <p:ext uri="{BB962C8B-B14F-4D97-AF65-F5344CB8AC3E}">
        <p14:creationId xmlns:p14="http://schemas.microsoft.com/office/powerpoint/2010/main" val="401944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512168"/>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11560" y="3140968"/>
            <a:ext cx="8280920"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交互结构的应用性指标</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800" b="1" dirty="0">
                <a:latin typeface="Bell MT" panose="02020503060305020303" pitchFamily="18" charset="0"/>
                <a:ea typeface="华文隶书" panose="02010800040101010101" pitchFamily="2" charset="-122"/>
              </a:rPr>
              <a:t>4</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7956376" y="2312876"/>
            <a:ext cx="936104" cy="936104"/>
          </a:xfrm>
          <a:prstGeom prst="ellipse">
            <a:avLst/>
          </a:prstGeom>
        </p:spPr>
      </p:pic>
    </p:spTree>
    <p:extLst>
      <p:ext uri="{BB962C8B-B14F-4D97-AF65-F5344CB8AC3E}">
        <p14:creationId xmlns:p14="http://schemas.microsoft.com/office/powerpoint/2010/main" val="3871021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chemeClr val="bg1"/>
                </a:solidFill>
              </a:rPr>
              <a:t>多智能体系统交互结构</a:t>
            </a:r>
            <a:endParaRPr lang="zh-CN" altLang="en-US" sz="3200" b="1" dirty="0">
              <a:solidFill>
                <a:schemeClr val="bg1"/>
              </a:solidFill>
            </a:endParaRPr>
          </a:p>
        </p:txBody>
      </p:sp>
      <p:sp>
        <p:nvSpPr>
          <p:cNvPr id="8" name="矩形 7"/>
          <p:cNvSpPr/>
          <p:nvPr/>
        </p:nvSpPr>
        <p:spPr>
          <a:xfrm>
            <a:off x="-981" y="653765"/>
            <a:ext cx="9144000" cy="6204235"/>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9" name="直接连接符 8"/>
          <p:cNvCxnSpPr>
            <a:cxnSpLocks/>
          </p:cNvCxnSpPr>
          <p:nvPr/>
        </p:nvCxnSpPr>
        <p:spPr>
          <a:xfrm flipV="1">
            <a:off x="229045" y="1755977"/>
            <a:ext cx="6935243" cy="1"/>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74493" y="5025790"/>
            <a:ext cx="2794094" cy="461665"/>
          </a:xfrm>
          <a:prstGeom prst="rect">
            <a:avLst/>
          </a:prstGeom>
          <a:noFill/>
        </p:spPr>
        <p:txBody>
          <a:bodyPr wrap="square" rtlCol="0">
            <a:spAutoFit/>
          </a:bodyPr>
          <a:lstStyle/>
          <a:p>
            <a:r>
              <a:rPr lang="zh-CN" altLang="en-US" sz="2400" b="1" dirty="0">
                <a:solidFill>
                  <a:schemeClr val="bg1"/>
                </a:solidFill>
              </a:rPr>
              <a:t>影响系统行为显现</a:t>
            </a:r>
          </a:p>
        </p:txBody>
      </p:sp>
      <p:sp>
        <p:nvSpPr>
          <p:cNvPr id="3" name="圆角矩形 2"/>
          <p:cNvSpPr/>
          <p:nvPr/>
        </p:nvSpPr>
        <p:spPr>
          <a:xfrm>
            <a:off x="391320" y="5025790"/>
            <a:ext cx="504056" cy="50405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 </a:t>
            </a:r>
            <a:r>
              <a:rPr lang="en-US" altLang="zh-CN" dirty="0"/>
              <a:t>2</a:t>
            </a:r>
            <a:endParaRPr lang="zh-CN" altLang="en-US" dirty="0"/>
          </a:p>
        </p:txBody>
      </p:sp>
      <p:sp>
        <p:nvSpPr>
          <p:cNvPr id="12" name="文本框 11"/>
          <p:cNvSpPr txBox="1"/>
          <p:nvPr/>
        </p:nvSpPr>
        <p:spPr>
          <a:xfrm>
            <a:off x="967384" y="3813199"/>
            <a:ext cx="4180680" cy="461665"/>
          </a:xfrm>
          <a:prstGeom prst="rect">
            <a:avLst/>
          </a:prstGeom>
          <a:noFill/>
        </p:spPr>
        <p:txBody>
          <a:bodyPr wrap="square" rtlCol="0">
            <a:spAutoFit/>
          </a:bodyPr>
          <a:lstStyle/>
          <a:p>
            <a:r>
              <a:rPr lang="zh-CN" altLang="en-US" sz="2400" b="1" dirty="0">
                <a:solidFill>
                  <a:schemeClr val="bg1"/>
                </a:solidFill>
              </a:rPr>
              <a:t>影响个体行为决策过程</a:t>
            </a:r>
          </a:p>
        </p:txBody>
      </p:sp>
      <p:sp>
        <p:nvSpPr>
          <p:cNvPr id="13" name="圆角矩形 12"/>
          <p:cNvSpPr/>
          <p:nvPr/>
        </p:nvSpPr>
        <p:spPr>
          <a:xfrm>
            <a:off x="384211" y="3817963"/>
            <a:ext cx="504056" cy="50405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 </a:t>
            </a:r>
            <a:r>
              <a:rPr lang="en-US" altLang="zh-CN" dirty="0"/>
              <a:t>1</a:t>
            </a:r>
            <a:endParaRPr lang="zh-CN" altLang="en-US" dirty="0"/>
          </a:p>
        </p:txBody>
      </p:sp>
      <p:sp>
        <p:nvSpPr>
          <p:cNvPr id="18" name="文本框 17"/>
          <p:cNvSpPr txBox="1"/>
          <p:nvPr/>
        </p:nvSpPr>
        <p:spPr>
          <a:xfrm>
            <a:off x="967384" y="5458940"/>
            <a:ext cx="5936566" cy="369332"/>
          </a:xfrm>
          <a:prstGeom prst="rect">
            <a:avLst/>
          </a:prstGeom>
          <a:noFill/>
        </p:spPr>
        <p:txBody>
          <a:bodyPr wrap="square" rtlCol="0">
            <a:spAutoFit/>
          </a:bodyPr>
          <a:lstStyle/>
          <a:p>
            <a:r>
              <a:rPr lang="zh-CN" altLang="en-US" dirty="0">
                <a:solidFill>
                  <a:schemeClr val="bg1"/>
                </a:solidFill>
              </a:rPr>
              <a:t>系统的行为表现受系统交互结构的影响</a:t>
            </a:r>
          </a:p>
        </p:txBody>
      </p:sp>
      <p:sp>
        <p:nvSpPr>
          <p:cNvPr id="19" name="文本框 18"/>
          <p:cNvSpPr txBox="1"/>
          <p:nvPr/>
        </p:nvSpPr>
        <p:spPr>
          <a:xfrm>
            <a:off x="960275" y="4226667"/>
            <a:ext cx="5936566" cy="369332"/>
          </a:xfrm>
          <a:prstGeom prst="rect">
            <a:avLst/>
          </a:prstGeom>
          <a:noFill/>
        </p:spPr>
        <p:txBody>
          <a:bodyPr wrap="square" rtlCol="0">
            <a:spAutoFit/>
          </a:bodyPr>
          <a:lstStyle/>
          <a:p>
            <a:r>
              <a:rPr lang="zh-CN" altLang="en-US" dirty="0">
                <a:solidFill>
                  <a:schemeClr val="bg1"/>
                </a:solidFill>
              </a:rPr>
              <a:t>个体的决策受交互结构的影响</a:t>
            </a:r>
          </a:p>
        </p:txBody>
      </p:sp>
      <p:sp>
        <p:nvSpPr>
          <p:cNvPr id="21" name="文本框 20"/>
          <p:cNvSpPr txBox="1"/>
          <p:nvPr/>
        </p:nvSpPr>
        <p:spPr>
          <a:xfrm>
            <a:off x="233237" y="2648525"/>
            <a:ext cx="5336717" cy="492443"/>
          </a:xfrm>
          <a:prstGeom prst="rect">
            <a:avLst/>
          </a:prstGeom>
          <a:noFill/>
        </p:spPr>
        <p:txBody>
          <a:bodyPr wrap="none" rtlCol="0">
            <a:spAutoFit/>
          </a:bodyPr>
          <a:lstStyle/>
          <a:p>
            <a:pPr marL="457200" indent="-457200">
              <a:buFont typeface="Arial" panose="020B0604020202020204" pitchFamily="34" charset="0"/>
              <a:buChar char="•"/>
            </a:pPr>
            <a:r>
              <a:rPr lang="zh-CN" altLang="en-US" sz="2600" b="1" dirty="0">
                <a:solidFill>
                  <a:schemeClr val="bg1"/>
                </a:solidFill>
              </a:rPr>
              <a:t>对于</a:t>
            </a:r>
            <a:r>
              <a:rPr lang="zh-CN" altLang="en-US" sz="2600" b="1" dirty="0">
                <a:solidFill>
                  <a:srgbClr val="FFFF00"/>
                </a:solidFill>
              </a:rPr>
              <a:t>现实现象仿真</a:t>
            </a:r>
            <a:r>
              <a:rPr lang="zh-CN" altLang="en-US" sz="2600" b="1" dirty="0">
                <a:solidFill>
                  <a:schemeClr val="bg1"/>
                </a:solidFill>
              </a:rPr>
              <a:t>，交互结构将</a:t>
            </a:r>
          </a:p>
        </p:txBody>
      </p:sp>
      <p:sp>
        <p:nvSpPr>
          <p:cNvPr id="24" name="文本框 3"/>
          <p:cNvSpPr txBox="1"/>
          <p:nvPr/>
        </p:nvSpPr>
        <p:spPr>
          <a:xfrm>
            <a:off x="157037" y="1124744"/>
            <a:ext cx="7220246" cy="492443"/>
          </a:xfrm>
          <a:prstGeom prst="rect">
            <a:avLst/>
          </a:prstGeom>
          <a:noFill/>
        </p:spPr>
        <p:txBody>
          <a:bodyPr wrap="none" rtlCol="0">
            <a:spAutoFit/>
          </a:bodyPr>
          <a:lstStyle/>
          <a:p>
            <a:r>
              <a:rPr lang="zh-CN" altLang="en-US" sz="2600" b="1" dirty="0">
                <a:solidFill>
                  <a:schemeClr val="bg1"/>
                </a:solidFill>
              </a:rPr>
              <a:t>多智能体系统的交互结构差异会带来什么影响？</a:t>
            </a:r>
          </a:p>
        </p:txBody>
      </p:sp>
      <p:pic>
        <p:nvPicPr>
          <p:cNvPr id="10242" name="Picture 2" descr="“collective movement”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411" y="3179060"/>
            <a:ext cx="2733062" cy="2088515"/>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739" y="5039826"/>
            <a:ext cx="2756926" cy="1794977"/>
          </a:xfrm>
          <a:prstGeom prst="rect">
            <a:avLst/>
          </a:prstGeom>
        </p:spPr>
      </p:pic>
    </p:spTree>
    <p:extLst>
      <p:ext uri="{BB962C8B-B14F-4D97-AF65-F5344CB8AC3E}">
        <p14:creationId xmlns:p14="http://schemas.microsoft.com/office/powerpoint/2010/main" val="311521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2" grpId="0"/>
      <p:bldP spid="13" grpId="0" animBg="1"/>
      <p:bldP spid="18" grpId="0"/>
      <p:bldP spid="1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节点的度中心性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09F61A-D799-40E3-B60B-ECDA93CC608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CCEF09-13E6-494E-A68A-4EC6FC3C5A6E}"/>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度中心性（</a:t>
            </a:r>
            <a:r>
              <a:rPr lang="en-US" altLang="zh-CN" sz="2800" b="1" dirty="0">
                <a:solidFill>
                  <a:schemeClr val="bg1"/>
                </a:solidFill>
              </a:rPr>
              <a:t>Degree centrality</a:t>
            </a:r>
            <a:r>
              <a:rPr lang="zh-CN" altLang="en-US" sz="2800" b="1" dirty="0">
                <a:solidFill>
                  <a:schemeClr val="bg1"/>
                </a:solidFill>
              </a:rPr>
              <a:t>）</a:t>
            </a:r>
          </a:p>
        </p:txBody>
      </p:sp>
      <p:sp>
        <p:nvSpPr>
          <p:cNvPr id="7" name="矩形 6">
            <a:extLst>
              <a:ext uri="{FF2B5EF4-FFF2-40B4-BE49-F238E27FC236}">
                <a16:creationId xmlns:a16="http://schemas.microsoft.com/office/drawing/2014/main" id="{8FECAC78-DA04-40ED-80BF-6D2B6A1EEA56}"/>
              </a:ext>
            </a:extLst>
          </p:cNvPr>
          <p:cNvSpPr/>
          <p:nvPr/>
        </p:nvSpPr>
        <p:spPr>
          <a:xfrm>
            <a:off x="179512" y="1620083"/>
            <a:ext cx="8856984" cy="954107"/>
          </a:xfrm>
          <a:prstGeom prst="rect">
            <a:avLst/>
          </a:prstGeom>
        </p:spPr>
        <p:txBody>
          <a:bodyPr wrap="square">
            <a:spAutoFit/>
          </a:bodyPr>
          <a:lstStyle/>
          <a:p>
            <a:r>
              <a:rPr lang="zh-CN" altLang="en-US" sz="2800" b="1" dirty="0">
                <a:solidFill>
                  <a:schemeClr val="bg1"/>
                </a:solidFill>
              </a:rPr>
              <a:t>一般而言，一个</a:t>
            </a:r>
            <a:r>
              <a:rPr lang="zh-CN" altLang="en-US" sz="2800" b="1" dirty="0">
                <a:solidFill>
                  <a:srgbClr val="FFFF00"/>
                </a:solidFill>
              </a:rPr>
              <a:t>节点度越大</a:t>
            </a:r>
            <a:r>
              <a:rPr lang="zh-CN" altLang="en-US" sz="2800" b="1" dirty="0">
                <a:solidFill>
                  <a:schemeClr val="bg1"/>
                </a:solidFill>
              </a:rPr>
              <a:t>，意味着这个节点在网络局部</a:t>
            </a:r>
            <a:r>
              <a:rPr lang="zh-CN" altLang="en-US" sz="2800" b="1" dirty="0">
                <a:solidFill>
                  <a:srgbClr val="FFFF00"/>
                </a:solidFill>
              </a:rPr>
              <a:t>越重要</a:t>
            </a:r>
            <a:r>
              <a:rPr lang="zh-CN" altLang="en-US" sz="2800" b="1" dirty="0">
                <a:solidFill>
                  <a:schemeClr val="bg1"/>
                </a:solidFill>
              </a:rPr>
              <a:t>。</a:t>
            </a:r>
          </a:p>
        </p:txBody>
      </p:sp>
      <p:sp>
        <p:nvSpPr>
          <p:cNvPr id="9" name="矩形 8">
            <a:extLst>
              <a:ext uri="{FF2B5EF4-FFF2-40B4-BE49-F238E27FC236}">
                <a16:creationId xmlns:a16="http://schemas.microsoft.com/office/drawing/2014/main" id="{B40F4DCA-10A0-4D53-A87E-2DCF01FCF3FD}"/>
              </a:ext>
            </a:extLst>
          </p:cNvPr>
          <p:cNvSpPr/>
          <p:nvPr/>
        </p:nvSpPr>
        <p:spPr>
          <a:xfrm>
            <a:off x="178647" y="2780928"/>
            <a:ext cx="8962058" cy="954107"/>
          </a:xfrm>
          <a:prstGeom prst="rect">
            <a:avLst/>
          </a:prstGeom>
        </p:spPr>
        <p:txBody>
          <a:bodyPr wrap="square">
            <a:spAutoFit/>
          </a:bodyPr>
          <a:lstStyle/>
          <a:p>
            <a:r>
              <a:rPr lang="zh-CN" altLang="en-US" sz="2800" b="1" dirty="0">
                <a:solidFill>
                  <a:schemeClr val="bg1"/>
                </a:solidFill>
              </a:rPr>
              <a:t>为了消除网络规模变化对度中心性的影响，并便于比较，</a:t>
            </a:r>
            <a:r>
              <a:rPr lang="en-US" altLang="zh-CN" sz="2800" b="1" dirty="0">
                <a:solidFill>
                  <a:schemeClr val="bg1"/>
                </a:solidFill>
              </a:rPr>
              <a:t>Wasserman &amp; Faust </a:t>
            </a:r>
            <a:r>
              <a:rPr lang="zh-CN" altLang="en-US" sz="2800" b="1" dirty="0">
                <a:solidFill>
                  <a:schemeClr val="bg1"/>
                </a:solidFill>
              </a:rPr>
              <a:t>（</a:t>
            </a:r>
            <a:r>
              <a:rPr lang="en-US" altLang="zh-CN" sz="2800" b="1" dirty="0">
                <a:solidFill>
                  <a:schemeClr val="bg1"/>
                </a:solidFill>
              </a:rPr>
              <a:t>1994</a:t>
            </a:r>
            <a:r>
              <a:rPr lang="zh-CN" altLang="en-US" sz="2800" b="1" dirty="0">
                <a:solidFill>
                  <a:schemeClr val="bg1"/>
                </a:solidFill>
              </a:rPr>
              <a:t>）提出了一个标准化度量方式</a:t>
            </a:r>
          </a:p>
        </p:txBody>
      </p:sp>
      <p:pic>
        <p:nvPicPr>
          <p:cNvPr id="10" name="Picture 2">
            <a:extLst>
              <a:ext uri="{FF2B5EF4-FFF2-40B4-BE49-F238E27FC236}">
                <a16:creationId xmlns:a16="http://schemas.microsoft.com/office/drawing/2014/main" id="{C91AE9EF-47B5-4032-84C5-2E2FFCB5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365104"/>
            <a:ext cx="346383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4" name="对象 8">
                <a:extLst>
                  <a:ext uri="{FF2B5EF4-FFF2-40B4-BE49-F238E27FC236}">
                    <a16:creationId xmlns:a16="http://schemas.microsoft.com/office/drawing/2014/main" id="{A880950A-2869-495C-AF2A-3609C38ED426}"/>
                  </a:ext>
                </a:extLst>
              </p:cNvPr>
              <p:cNvSpPr txBox="1"/>
              <p:nvPr/>
            </p:nvSpPr>
            <p:spPr>
              <a:xfrm>
                <a:off x="3846" y="4352578"/>
                <a:ext cx="3816275" cy="1236662"/>
              </a:xfrm>
              <a:prstGeom prst="rect">
                <a:avLst/>
              </a:prstGeo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FFFF"/>
                              </a:solidFill>
                              <a:latin typeface="Cambria Math" panose="02040503050406030204" pitchFamily="18" charset="0"/>
                            </a:rPr>
                          </m:ctrlPr>
                        </m:sSubPr>
                        <m:e>
                          <m:r>
                            <a:rPr lang="en-US" altLang="zh-CN" sz="2800" b="0" i="1" smtClean="0">
                              <a:solidFill>
                                <a:srgbClr val="FFFFFF"/>
                              </a:solidFill>
                              <a:latin typeface="Cambria Math" panose="02040503050406030204" pitchFamily="18" charset="0"/>
                            </a:rPr>
                            <m:t>𝐷𝐶</m:t>
                          </m:r>
                        </m:e>
                        <m:sub>
                          <m:r>
                            <a:rPr lang="en-US" altLang="zh-CN" sz="2800" b="0" i="1" smtClean="0">
                              <a:solidFill>
                                <a:srgbClr val="FFFFFF"/>
                              </a:solidFill>
                              <a:latin typeface="Cambria Math" panose="02040503050406030204" pitchFamily="18" charset="0"/>
                            </a:rPr>
                            <m:t>𝑖</m:t>
                          </m:r>
                        </m:sub>
                      </m:sSub>
                      <m:r>
                        <a:rPr lang="zh-CN" altLang="en-US" sz="2800" i="1">
                          <a:solidFill>
                            <a:srgbClr val="FFFFFF"/>
                          </a:solidFill>
                          <a:latin typeface="Cambria Math" panose="02040503050406030204" pitchFamily="18" charset="0"/>
                        </a:rPr>
                        <m:t>=</m:t>
                      </m:r>
                      <m:f>
                        <m:fPr>
                          <m:ctrlPr>
                            <a:rPr lang="en-US" altLang="zh-CN" sz="2800" i="1" smtClean="0">
                              <a:solidFill>
                                <a:srgbClr val="FFFFFF"/>
                              </a:solidFill>
                              <a:latin typeface="Cambria Math" panose="02040503050406030204" pitchFamily="18" charset="0"/>
                            </a:rPr>
                          </m:ctrlPr>
                        </m:fPr>
                        <m:num>
                          <m:sSub>
                            <m:sSubPr>
                              <m:ctrlPr>
                                <a:rPr lang="en-US" altLang="zh-CN" sz="2800" i="1">
                                  <a:solidFill>
                                    <a:srgbClr val="FFFFFF"/>
                                  </a:solidFill>
                                  <a:latin typeface="Cambria Math" panose="02040503050406030204" pitchFamily="18" charset="0"/>
                                </a:rPr>
                              </m:ctrlPr>
                            </m:sSubPr>
                            <m:e>
                              <m:r>
                                <a:rPr lang="en-US" altLang="zh-CN" sz="2800" i="1">
                                  <a:solidFill>
                                    <a:srgbClr val="FFFFFF"/>
                                  </a:solidFill>
                                  <a:latin typeface="Cambria Math" panose="02040503050406030204" pitchFamily="18" charset="0"/>
                                </a:rPr>
                                <m:t>𝑘</m:t>
                              </m:r>
                            </m:e>
                            <m:sub>
                              <m:r>
                                <a:rPr lang="en-US" altLang="zh-CN" sz="2800" i="1">
                                  <a:solidFill>
                                    <a:srgbClr val="FFFFFF"/>
                                  </a:solidFill>
                                  <a:latin typeface="Cambria Math" panose="02040503050406030204" pitchFamily="18" charset="0"/>
                                </a:rPr>
                                <m:t>𝑖</m:t>
                              </m:r>
                            </m:sub>
                          </m:sSub>
                        </m:num>
                        <m:den>
                          <m:d>
                            <m:dPr>
                              <m:begChr m:val="|"/>
                              <m:endChr m:val="|"/>
                              <m:ctrlPr>
                                <a:rPr lang="en-US" altLang="zh-CN" sz="2800" b="0" i="1" smtClean="0">
                                  <a:solidFill>
                                    <a:srgbClr val="FFFFFF"/>
                                  </a:solidFill>
                                  <a:latin typeface="Cambria Math" panose="02040503050406030204" pitchFamily="18" charset="0"/>
                                </a:rPr>
                              </m:ctrlPr>
                            </m:dPr>
                            <m:e>
                              <m:r>
                                <a:rPr lang="en-US" altLang="zh-CN" sz="2800" b="0" i="1" smtClean="0">
                                  <a:solidFill>
                                    <a:srgbClr val="FFFFFF"/>
                                  </a:solidFill>
                                  <a:latin typeface="Cambria Math" panose="02040503050406030204" pitchFamily="18" charset="0"/>
                                </a:rPr>
                                <m:t>𝐴</m:t>
                              </m:r>
                            </m:e>
                          </m:d>
                          <m:r>
                            <a:rPr lang="en-US" altLang="zh-CN" sz="2800" b="0" i="1" smtClean="0">
                              <a:solidFill>
                                <a:srgbClr val="FFFFFF"/>
                              </a:solidFill>
                              <a:latin typeface="Cambria Math" panose="02040503050406030204" pitchFamily="18" charset="0"/>
                            </a:rPr>
                            <m:t>−1</m:t>
                          </m:r>
                        </m:den>
                      </m:f>
                    </m:oMath>
                  </m:oMathPara>
                </a14:m>
                <a:endParaRPr lang="zh-CN" altLang="en-US" dirty="0"/>
              </a:p>
            </p:txBody>
          </p:sp>
        </mc:Choice>
        <mc:Fallback xmlns="">
          <p:sp>
            <p:nvSpPr>
              <p:cNvPr id="14" name="对象 8">
                <a:extLst>
                  <a:ext uri="{FF2B5EF4-FFF2-40B4-BE49-F238E27FC236}">
                    <a16:creationId xmlns:a16="http://schemas.microsoft.com/office/drawing/2014/main" id="{A880950A-2869-495C-AF2A-3609C38ED426}"/>
                  </a:ext>
                </a:extLst>
              </p:cNvPr>
              <p:cNvSpPr txBox="1">
                <a:spLocks noRot="1" noChangeAspect="1" noMove="1" noResize="1" noEditPoints="1" noAdjustHandles="1" noChangeArrowheads="1" noChangeShapeType="1" noTextEdit="1"/>
              </p:cNvSpPr>
              <p:nvPr/>
            </p:nvSpPr>
            <p:spPr>
              <a:xfrm>
                <a:off x="3846" y="4352578"/>
                <a:ext cx="3816275" cy="123666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001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节点的介数中心性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09F61A-D799-40E3-B60B-ECDA93CC608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CCEF09-13E6-494E-A68A-4EC6FC3C5A6E}"/>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介数中心性（</a:t>
            </a:r>
            <a:r>
              <a:rPr lang="en-US" altLang="zh-CN" sz="2800" b="1" dirty="0">
                <a:solidFill>
                  <a:schemeClr val="bg1"/>
                </a:solidFill>
              </a:rPr>
              <a:t>Betweenness centrality </a:t>
            </a:r>
            <a:r>
              <a:rPr lang="zh-CN" altLang="en-US" sz="2800" b="1" dirty="0">
                <a:solidFill>
                  <a:schemeClr val="bg1"/>
                </a:solidFill>
              </a:rPr>
              <a:t>）</a:t>
            </a:r>
          </a:p>
        </p:txBody>
      </p:sp>
      <p:sp>
        <p:nvSpPr>
          <p:cNvPr id="7" name="矩形 6">
            <a:extLst>
              <a:ext uri="{FF2B5EF4-FFF2-40B4-BE49-F238E27FC236}">
                <a16:creationId xmlns:a16="http://schemas.microsoft.com/office/drawing/2014/main" id="{8FECAC78-DA04-40ED-80BF-6D2B6A1EEA56}"/>
              </a:ext>
            </a:extLst>
          </p:cNvPr>
          <p:cNvSpPr/>
          <p:nvPr/>
        </p:nvSpPr>
        <p:spPr>
          <a:xfrm>
            <a:off x="179512" y="1484784"/>
            <a:ext cx="8856984" cy="954107"/>
          </a:xfrm>
          <a:prstGeom prst="rect">
            <a:avLst/>
          </a:prstGeom>
        </p:spPr>
        <p:txBody>
          <a:bodyPr wrap="square">
            <a:spAutoFit/>
          </a:bodyPr>
          <a:lstStyle/>
          <a:p>
            <a:r>
              <a:rPr lang="zh-CN" altLang="en-US" sz="2800" b="1" dirty="0">
                <a:solidFill>
                  <a:schemeClr val="bg1"/>
                </a:solidFill>
              </a:rPr>
              <a:t>发现交互中“</a:t>
            </a:r>
            <a:r>
              <a:rPr lang="zh-CN" altLang="en-US" sz="2800" b="1" dirty="0">
                <a:solidFill>
                  <a:srgbClr val="FF0000"/>
                </a:solidFill>
              </a:rPr>
              <a:t>关键</a:t>
            </a:r>
            <a:r>
              <a:rPr lang="zh-CN" altLang="en-US" sz="2800" b="1" dirty="0">
                <a:solidFill>
                  <a:schemeClr val="bg1"/>
                </a:solidFill>
              </a:rPr>
              <a:t>”节点：</a:t>
            </a:r>
            <a:endParaRPr lang="en-US" altLang="zh-CN" sz="2800" b="1" dirty="0">
              <a:solidFill>
                <a:schemeClr val="bg1"/>
              </a:solidFill>
            </a:endParaRPr>
          </a:p>
          <a:p>
            <a:endParaRPr lang="en-US" altLang="zh-CN" sz="2800" b="1" dirty="0">
              <a:solidFill>
                <a:schemeClr val="bg1"/>
              </a:solidFill>
            </a:endParaRPr>
          </a:p>
        </p:txBody>
      </p:sp>
      <p:pic>
        <p:nvPicPr>
          <p:cNvPr id="2" name="图片 1">
            <a:extLst>
              <a:ext uri="{FF2B5EF4-FFF2-40B4-BE49-F238E27FC236}">
                <a16:creationId xmlns:a16="http://schemas.microsoft.com/office/drawing/2014/main" id="{CC244286-BEB7-4066-AB55-42EEB18D642F}"/>
              </a:ext>
            </a:extLst>
          </p:cNvPr>
          <p:cNvPicPr>
            <a:picLocks noChangeAspect="1"/>
          </p:cNvPicPr>
          <p:nvPr/>
        </p:nvPicPr>
        <p:blipFill>
          <a:blip r:embed="rId3"/>
          <a:stretch>
            <a:fillRect/>
          </a:stretch>
        </p:blipFill>
        <p:spPr>
          <a:xfrm>
            <a:off x="2267744" y="2198291"/>
            <a:ext cx="4499992" cy="2963520"/>
          </a:xfrm>
          <a:prstGeom prst="rect">
            <a:avLst/>
          </a:prstGeom>
        </p:spPr>
      </p:pic>
      <p:sp>
        <p:nvSpPr>
          <p:cNvPr id="9" name="矩形 8">
            <a:extLst>
              <a:ext uri="{FF2B5EF4-FFF2-40B4-BE49-F238E27FC236}">
                <a16:creationId xmlns:a16="http://schemas.microsoft.com/office/drawing/2014/main" id="{A0BA7067-892F-4248-87C4-DA67F229DDB6}"/>
              </a:ext>
            </a:extLst>
          </p:cNvPr>
          <p:cNvSpPr/>
          <p:nvPr/>
        </p:nvSpPr>
        <p:spPr>
          <a:xfrm>
            <a:off x="179512" y="5356373"/>
            <a:ext cx="8856984" cy="1384995"/>
          </a:xfrm>
          <a:prstGeom prst="rect">
            <a:avLst/>
          </a:prstGeom>
        </p:spPr>
        <p:txBody>
          <a:bodyPr wrap="square">
            <a:spAutoFit/>
          </a:bodyPr>
          <a:lstStyle/>
          <a:p>
            <a:r>
              <a:rPr lang="zh-CN" altLang="en-US" sz="2800" b="1" dirty="0">
                <a:solidFill>
                  <a:schemeClr val="bg1"/>
                </a:solidFill>
              </a:rPr>
              <a:t>设想每对节点每个单位时间都在进行交互，交互通过节点间最短路径（多条则随机选择一条），网络中最关键（繁忙）的节点是？</a:t>
            </a:r>
            <a:endParaRPr lang="en-US" altLang="zh-CN" sz="2800" b="1" dirty="0">
              <a:solidFill>
                <a:schemeClr val="bg1"/>
              </a:solidFill>
            </a:endParaRPr>
          </a:p>
        </p:txBody>
      </p:sp>
    </p:spTree>
    <p:extLst>
      <p:ext uri="{BB962C8B-B14F-4D97-AF65-F5344CB8AC3E}">
        <p14:creationId xmlns:p14="http://schemas.microsoft.com/office/powerpoint/2010/main" val="4117330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节点的介数中心性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09F61A-D799-40E3-B60B-ECDA93CC608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CCEF09-13E6-494E-A68A-4EC6FC3C5A6E}"/>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介数中心性（</a:t>
            </a:r>
            <a:r>
              <a:rPr lang="en-US" altLang="zh-CN" sz="2800" b="1" dirty="0">
                <a:solidFill>
                  <a:schemeClr val="bg1"/>
                </a:solidFill>
              </a:rPr>
              <a:t>Betweenness centrality</a:t>
            </a:r>
            <a:r>
              <a:rPr lang="zh-CN" altLang="en-US" sz="2800" b="1" dirty="0">
                <a:solidFill>
                  <a:schemeClr val="bg1"/>
                </a:solidFill>
              </a:rPr>
              <a:t>）</a:t>
            </a:r>
          </a:p>
        </p:txBody>
      </p:sp>
      <p:sp>
        <p:nvSpPr>
          <p:cNvPr id="7" name="矩形 6">
            <a:extLst>
              <a:ext uri="{FF2B5EF4-FFF2-40B4-BE49-F238E27FC236}">
                <a16:creationId xmlns:a16="http://schemas.microsoft.com/office/drawing/2014/main" id="{8FECAC78-DA04-40ED-80BF-6D2B6A1EEA56}"/>
              </a:ext>
            </a:extLst>
          </p:cNvPr>
          <p:cNvSpPr/>
          <p:nvPr/>
        </p:nvSpPr>
        <p:spPr>
          <a:xfrm>
            <a:off x="179512" y="1754813"/>
            <a:ext cx="8856984" cy="954107"/>
          </a:xfrm>
          <a:prstGeom prst="rect">
            <a:avLst/>
          </a:prstGeom>
        </p:spPr>
        <p:txBody>
          <a:bodyPr wrap="square">
            <a:spAutoFit/>
          </a:bodyPr>
          <a:lstStyle/>
          <a:p>
            <a:r>
              <a:rPr lang="en-US" altLang="zh-CN" sz="2800" b="1" dirty="0">
                <a:solidFill>
                  <a:schemeClr val="bg1"/>
                </a:solidFill>
              </a:rPr>
              <a:t>Freeman (1977)</a:t>
            </a:r>
          </a:p>
          <a:p>
            <a:r>
              <a:rPr lang="zh-CN" altLang="en-US" sz="2800" b="1" dirty="0">
                <a:solidFill>
                  <a:schemeClr val="bg1"/>
                </a:solidFill>
              </a:rPr>
              <a:t>某个节点的介数中心性：经过该节点的最短路径数目；</a:t>
            </a:r>
            <a:endParaRPr lang="en-US" altLang="zh-CN" sz="2800" b="1" dirty="0">
              <a:solidFill>
                <a:schemeClr val="bg1"/>
              </a:solidFill>
            </a:endParaRPr>
          </a:p>
        </p:txBody>
      </p:sp>
      <mc:AlternateContent xmlns:mc="http://schemas.openxmlformats.org/markup-compatibility/2006" xmlns:a14="http://schemas.microsoft.com/office/drawing/2010/main">
        <mc:Choice Requires="a14">
          <p:sp>
            <p:nvSpPr>
              <p:cNvPr id="9" name="对象 8">
                <a:extLst>
                  <a:ext uri="{FF2B5EF4-FFF2-40B4-BE49-F238E27FC236}">
                    <a16:creationId xmlns:a16="http://schemas.microsoft.com/office/drawing/2014/main" id="{9DB1F259-DEE8-477D-B3F7-85E5CB2782EA}"/>
                  </a:ext>
                </a:extLst>
              </p:cNvPr>
              <p:cNvSpPr txBox="1"/>
              <p:nvPr/>
            </p:nvSpPr>
            <p:spPr>
              <a:xfrm>
                <a:off x="1979712" y="3196628"/>
                <a:ext cx="3816275" cy="1236662"/>
              </a:xfrm>
              <a:prstGeom prst="rect">
                <a:avLst/>
              </a:prstGeo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𝐵𝐶</m:t>
                          </m:r>
                        </m:e>
                        <m:sub>
                          <m:r>
                            <a:rPr lang="en-US" altLang="zh-CN" sz="2400" b="0" i="1" smtClean="0">
                              <a:solidFill>
                                <a:srgbClr val="FFFFFF"/>
                              </a:solidFill>
                              <a:latin typeface="Cambria Math" panose="02040503050406030204" pitchFamily="18" charset="0"/>
                            </a:rPr>
                            <m:t>𝑖</m:t>
                          </m:r>
                        </m:sub>
                      </m:sSub>
                      <m:r>
                        <a:rPr lang="zh-CN" altLang="en-US" sz="2400" i="1">
                          <a:solidFill>
                            <a:srgbClr val="FFFFFF"/>
                          </a:solidFill>
                          <a:latin typeface="Cambria Math" panose="02040503050406030204" pitchFamily="18" charset="0"/>
                        </a:rPr>
                        <m:t>=</m:t>
                      </m:r>
                      <m:nary>
                        <m:naryPr>
                          <m:chr m:val="∑"/>
                          <m:supHide m:val="on"/>
                          <m:ctrlPr>
                            <a:rPr lang="zh-CN" altLang="en-US" sz="2400" i="1">
                              <a:solidFill>
                                <a:srgbClr val="FFFFFF"/>
                              </a:solidFill>
                              <a:latin typeface="Cambria Math" panose="02040503050406030204" pitchFamily="18" charset="0"/>
                            </a:rPr>
                          </m:ctrlPr>
                        </m:naryPr>
                        <m:sub>
                          <m:r>
                            <a:rPr lang="en-US" altLang="zh-CN" sz="2400" b="0" i="1" smtClean="0">
                              <a:solidFill>
                                <a:srgbClr val="FFFFFF"/>
                              </a:solidFill>
                              <a:latin typeface="Cambria Math" panose="02040503050406030204" pitchFamily="18" charset="0"/>
                            </a:rPr>
                            <m:t>𝑠</m:t>
                          </m:r>
                          <m:r>
                            <a:rPr lang="en-US" altLang="zh-CN" sz="2400" b="0" i="1" smtClean="0">
                              <a:solidFill>
                                <a:srgbClr val="FFFFFF"/>
                              </a:solidFill>
                              <a:latin typeface="Cambria Math" panose="02040503050406030204" pitchFamily="18" charset="0"/>
                              <a:ea typeface="Cambria Math" panose="02040503050406030204" pitchFamily="18" charset="0"/>
                            </a:rPr>
                            <m:t>≠</m:t>
                          </m:r>
                          <m:r>
                            <a:rPr lang="en-US" altLang="zh-CN" sz="2400" b="0" i="1" smtClean="0">
                              <a:solidFill>
                                <a:srgbClr val="FFFFFF"/>
                              </a:solidFill>
                              <a:latin typeface="Cambria Math" panose="02040503050406030204" pitchFamily="18" charset="0"/>
                              <a:ea typeface="Cambria Math" panose="02040503050406030204" pitchFamily="18" charset="0"/>
                            </a:rPr>
                            <m:t>𝑖</m:t>
                          </m:r>
                          <m:r>
                            <a:rPr lang="en-US" altLang="zh-CN" sz="2400" b="0" i="1" smtClean="0">
                              <a:solidFill>
                                <a:srgbClr val="FFFFFF"/>
                              </a:solidFill>
                              <a:latin typeface="Cambria Math" panose="02040503050406030204" pitchFamily="18" charset="0"/>
                              <a:ea typeface="Cambria Math" panose="02040503050406030204" pitchFamily="18" charset="0"/>
                            </a:rPr>
                            <m:t>≠</m:t>
                          </m:r>
                          <m:r>
                            <a:rPr lang="en-US" altLang="zh-CN" sz="2400" b="0" i="1" smtClean="0">
                              <a:solidFill>
                                <a:srgbClr val="FFFFFF"/>
                              </a:solidFill>
                              <a:latin typeface="Cambria Math" panose="02040503050406030204" pitchFamily="18" charset="0"/>
                              <a:ea typeface="Cambria Math" panose="02040503050406030204" pitchFamily="18" charset="0"/>
                            </a:rPr>
                            <m:t>𝑡</m:t>
                          </m:r>
                          <m:r>
                            <a:rPr lang="zh-CN" altLang="en-US" sz="2400" i="1" smtClean="0">
                              <a:solidFill>
                                <a:srgbClr val="FFFFFF"/>
                              </a:solidFill>
                              <a:latin typeface="Cambria Math" panose="02040503050406030204" pitchFamily="18" charset="0"/>
                            </a:rPr>
                            <m:t> </m:t>
                          </m:r>
                        </m:sub>
                        <m:sup/>
                        <m:e>
                          <m:f>
                            <m:fPr>
                              <m:ctrlPr>
                                <a:rPr lang="en-US" altLang="zh-CN" sz="2400" i="1" smtClean="0">
                                  <a:solidFill>
                                    <a:srgbClr val="FFFFFF"/>
                                  </a:solidFill>
                                  <a:latin typeface="Cambria Math" panose="02040503050406030204" pitchFamily="18" charset="0"/>
                                </a:rPr>
                              </m:ctrlPr>
                            </m:fPr>
                            <m:num>
                              <m:sSubSup>
                                <m:sSubSupPr>
                                  <m:ctrlPr>
                                    <a:rPr lang="en-US" altLang="zh-CN" sz="2400" i="1" smtClean="0">
                                      <a:solidFill>
                                        <a:srgbClr val="FFFFFF"/>
                                      </a:solidFill>
                                      <a:latin typeface="Cambria Math" panose="02040503050406030204" pitchFamily="18" charset="0"/>
                                    </a:rPr>
                                  </m:ctrlPr>
                                </m:sSubSupPr>
                                <m:e>
                                  <m:r>
                                    <a:rPr lang="en-US" altLang="zh-CN" sz="2400" b="0" i="1" smtClean="0">
                                      <a:solidFill>
                                        <a:srgbClr val="FFFFFF"/>
                                      </a:solidFill>
                                      <a:latin typeface="Cambria Math" panose="02040503050406030204" pitchFamily="18" charset="0"/>
                                    </a:rPr>
                                    <m:t>𝑛</m:t>
                                  </m:r>
                                </m:e>
                                <m:sub>
                                  <m:r>
                                    <a:rPr lang="en-US" altLang="zh-CN" sz="2400" b="0" i="1" smtClean="0">
                                      <a:solidFill>
                                        <a:srgbClr val="FFFFFF"/>
                                      </a:solidFill>
                                      <a:latin typeface="Cambria Math" panose="02040503050406030204" pitchFamily="18" charset="0"/>
                                    </a:rPr>
                                    <m:t>𝑠𝑡</m:t>
                                  </m:r>
                                </m:sub>
                                <m:sup>
                                  <m:r>
                                    <a:rPr lang="en-US" altLang="zh-CN" sz="2400" b="0" i="1" smtClean="0">
                                      <a:solidFill>
                                        <a:srgbClr val="FFFFFF"/>
                                      </a:solidFill>
                                      <a:latin typeface="Cambria Math" panose="02040503050406030204" pitchFamily="18" charset="0"/>
                                    </a:rPr>
                                    <m:t>𝑖</m:t>
                                  </m:r>
                                </m:sup>
                              </m:sSubSup>
                            </m:num>
                            <m:den>
                              <m:sSub>
                                <m:sSubPr>
                                  <m:ctrlPr>
                                    <a:rPr lang="en-US" altLang="zh-CN" sz="240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𝑔</m:t>
                                  </m:r>
                                </m:e>
                                <m:sub>
                                  <m:r>
                                    <a:rPr lang="en-US" altLang="zh-CN" sz="2400" b="0" i="1" smtClean="0">
                                      <a:solidFill>
                                        <a:srgbClr val="FFFFFF"/>
                                      </a:solidFill>
                                      <a:latin typeface="Cambria Math" panose="02040503050406030204" pitchFamily="18" charset="0"/>
                                    </a:rPr>
                                    <m:t>𝑠𝑡</m:t>
                                  </m:r>
                                </m:sub>
                              </m:sSub>
                            </m:den>
                          </m:f>
                        </m:e>
                      </m:nary>
                    </m:oMath>
                  </m:oMathPara>
                </a14:m>
                <a:endParaRPr lang="zh-CN" altLang="en-US" dirty="0"/>
              </a:p>
            </p:txBody>
          </p:sp>
        </mc:Choice>
        <mc:Fallback xmlns="">
          <p:sp>
            <p:nvSpPr>
              <p:cNvPr id="9" name="对象 8">
                <a:extLst>
                  <a:ext uri="{FF2B5EF4-FFF2-40B4-BE49-F238E27FC236}">
                    <a16:creationId xmlns:a16="http://schemas.microsoft.com/office/drawing/2014/main" id="{9DB1F259-DEE8-477D-B3F7-85E5CB2782EA}"/>
                  </a:ext>
                </a:extLst>
              </p:cNvPr>
              <p:cNvSpPr txBox="1">
                <a:spLocks noRot="1" noChangeAspect="1" noMove="1" noResize="1" noEditPoints="1" noAdjustHandles="1" noChangeArrowheads="1" noChangeShapeType="1" noTextEdit="1"/>
              </p:cNvSpPr>
              <p:nvPr/>
            </p:nvSpPr>
            <p:spPr>
              <a:xfrm>
                <a:off x="1979712" y="3196628"/>
                <a:ext cx="3816275" cy="12366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4CF24C1-A4E1-4D9C-827F-0FA84F863C2F}"/>
                  </a:ext>
                </a:extLst>
              </p:cNvPr>
              <p:cNvSpPr/>
              <p:nvPr/>
            </p:nvSpPr>
            <p:spPr>
              <a:xfrm>
                <a:off x="179512" y="4687975"/>
                <a:ext cx="8856984" cy="1405321"/>
              </a:xfrm>
              <a:prstGeom prst="rect">
                <a:avLst/>
              </a:prstGeom>
            </p:spPr>
            <p:txBody>
              <a:bodyPr wrap="square">
                <a:spAutoFit/>
              </a:bodyPr>
              <a:lstStyle/>
              <a:p>
                <a14:m>
                  <m:oMath xmlns:m="http://schemas.openxmlformats.org/officeDocument/2006/math">
                    <m:sSub>
                      <m:sSubPr>
                        <m:ctrlPr>
                          <a:rPr lang="en-US" altLang="zh-CN" sz="2800" i="1">
                            <a:solidFill>
                              <a:srgbClr val="FFFFFF"/>
                            </a:solidFill>
                            <a:latin typeface="Cambria Math" panose="02040503050406030204" pitchFamily="18" charset="0"/>
                          </a:rPr>
                        </m:ctrlPr>
                      </m:sSubPr>
                      <m:e>
                        <m:r>
                          <a:rPr lang="en-US" altLang="zh-CN" sz="2800" b="0" i="1">
                            <a:solidFill>
                              <a:srgbClr val="FFFFFF"/>
                            </a:solidFill>
                            <a:latin typeface="Cambria Math" panose="02040503050406030204" pitchFamily="18" charset="0"/>
                          </a:rPr>
                          <m:t>𝑔</m:t>
                        </m:r>
                      </m:e>
                      <m:sub>
                        <m:r>
                          <a:rPr lang="en-US" altLang="zh-CN" sz="2800" b="0" i="1">
                            <a:solidFill>
                              <a:srgbClr val="FFFFFF"/>
                            </a:solidFill>
                            <a:latin typeface="Cambria Math" panose="02040503050406030204" pitchFamily="18" charset="0"/>
                          </a:rPr>
                          <m:t>𝑠𝑡</m:t>
                        </m:r>
                      </m:sub>
                    </m:sSub>
                  </m:oMath>
                </a14:m>
                <a:r>
                  <a:rPr lang="zh-CN" altLang="en-US" sz="2800" dirty="0">
                    <a:solidFill>
                      <a:schemeClr val="bg1"/>
                    </a:solidFill>
                  </a:rPr>
                  <a:t> </a:t>
                </a:r>
                <a:r>
                  <a:rPr lang="en-US" altLang="zh-CN" sz="2800" dirty="0">
                    <a:solidFill>
                      <a:schemeClr val="bg1"/>
                    </a:solidFill>
                  </a:rPr>
                  <a:t>:</a:t>
                </a:r>
                <a:r>
                  <a:rPr lang="zh-CN" altLang="en-US" sz="2800" dirty="0">
                    <a:solidFill>
                      <a:schemeClr val="bg1"/>
                    </a:solidFill>
                  </a:rPr>
                  <a:t>从节点</a:t>
                </a:r>
                <a:r>
                  <a:rPr lang="en-US" altLang="zh-CN" sz="2800" i="1" dirty="0">
                    <a:solidFill>
                      <a:schemeClr val="bg1"/>
                    </a:solidFill>
                  </a:rPr>
                  <a:t>s</a:t>
                </a:r>
                <a:r>
                  <a:rPr lang="zh-CN" altLang="en-US" sz="2800" dirty="0">
                    <a:solidFill>
                      <a:schemeClr val="bg1"/>
                    </a:solidFill>
                  </a:rPr>
                  <a:t>到节点</a:t>
                </a:r>
                <a:r>
                  <a:rPr lang="en-US" altLang="zh-CN" sz="2800" i="1" dirty="0">
                    <a:solidFill>
                      <a:schemeClr val="bg1"/>
                    </a:solidFill>
                  </a:rPr>
                  <a:t>t</a:t>
                </a:r>
                <a:r>
                  <a:rPr lang="zh-CN" altLang="en-US" sz="2800" dirty="0">
                    <a:solidFill>
                      <a:schemeClr val="bg1"/>
                    </a:solidFill>
                  </a:rPr>
                  <a:t>的最短路径数量；</a:t>
                </a:r>
                <a:endParaRPr lang="en-US" altLang="zh-CN" sz="2800" dirty="0">
                  <a:solidFill>
                    <a:schemeClr val="bg1"/>
                  </a:solidFill>
                </a:endParaRPr>
              </a:p>
              <a:p>
                <a14:m>
                  <m:oMath xmlns:m="http://schemas.openxmlformats.org/officeDocument/2006/math">
                    <m:sSubSup>
                      <m:sSubSupPr>
                        <m:ctrlPr>
                          <a:rPr lang="en-US" altLang="zh-CN" sz="2800" i="1">
                            <a:solidFill>
                              <a:srgbClr val="FFFFFF"/>
                            </a:solidFill>
                            <a:latin typeface="Cambria Math" panose="02040503050406030204" pitchFamily="18" charset="0"/>
                          </a:rPr>
                        </m:ctrlPr>
                      </m:sSubSupPr>
                      <m:e>
                        <m:r>
                          <a:rPr lang="en-US" altLang="zh-CN" sz="2800" b="0" i="1">
                            <a:solidFill>
                              <a:srgbClr val="FFFFFF"/>
                            </a:solidFill>
                            <a:latin typeface="Cambria Math" panose="02040503050406030204" pitchFamily="18" charset="0"/>
                          </a:rPr>
                          <m:t>𝑛</m:t>
                        </m:r>
                      </m:e>
                      <m:sub>
                        <m:r>
                          <a:rPr lang="en-US" altLang="zh-CN" sz="2800" b="0" i="1">
                            <a:solidFill>
                              <a:srgbClr val="FFFFFF"/>
                            </a:solidFill>
                            <a:latin typeface="Cambria Math" panose="02040503050406030204" pitchFamily="18" charset="0"/>
                          </a:rPr>
                          <m:t>𝑠𝑡</m:t>
                        </m:r>
                      </m:sub>
                      <m:sup>
                        <m:r>
                          <a:rPr lang="en-US" altLang="zh-CN" sz="2800" b="0" i="1">
                            <a:solidFill>
                              <a:srgbClr val="FFFFFF"/>
                            </a:solidFill>
                            <a:latin typeface="Cambria Math" panose="02040503050406030204" pitchFamily="18" charset="0"/>
                          </a:rPr>
                          <m:t>𝑖</m:t>
                        </m:r>
                      </m:sup>
                    </m:sSubSup>
                  </m:oMath>
                </a14:m>
                <a:r>
                  <a:rPr lang="en-US" altLang="zh-CN" sz="2800" dirty="0">
                    <a:solidFill>
                      <a:schemeClr val="bg1"/>
                    </a:solidFill>
                  </a:rPr>
                  <a:t> :</a:t>
                </a:r>
                <a:r>
                  <a:rPr lang="zh-CN" altLang="en-US" sz="2800" dirty="0">
                    <a:solidFill>
                      <a:schemeClr val="bg1"/>
                    </a:solidFill>
                  </a:rPr>
                  <a:t>从节点</a:t>
                </a:r>
                <a:r>
                  <a:rPr lang="en-US" altLang="zh-CN" sz="2800" i="1" dirty="0">
                    <a:solidFill>
                      <a:schemeClr val="bg1"/>
                    </a:solidFill>
                  </a:rPr>
                  <a:t>s</a:t>
                </a:r>
                <a:r>
                  <a:rPr lang="zh-CN" altLang="en-US" sz="2800" dirty="0">
                    <a:solidFill>
                      <a:schemeClr val="bg1"/>
                    </a:solidFill>
                  </a:rPr>
                  <a:t>到节点</a:t>
                </a:r>
                <a:r>
                  <a:rPr lang="en-US" altLang="zh-CN" sz="2800" i="1" dirty="0">
                    <a:solidFill>
                      <a:schemeClr val="bg1"/>
                    </a:solidFill>
                  </a:rPr>
                  <a:t>t</a:t>
                </a:r>
                <a:r>
                  <a:rPr lang="zh-CN" altLang="en-US" sz="2800" dirty="0">
                    <a:solidFill>
                      <a:schemeClr val="bg1"/>
                    </a:solidFill>
                  </a:rPr>
                  <a:t>的最短路径中经过节点</a:t>
                </a:r>
                <a:r>
                  <a:rPr lang="en-US" altLang="zh-CN" sz="2800" i="1" dirty="0" err="1">
                    <a:solidFill>
                      <a:schemeClr val="bg1"/>
                    </a:solidFill>
                  </a:rPr>
                  <a:t>i</a:t>
                </a:r>
                <a:r>
                  <a:rPr lang="zh-CN" altLang="en-US" sz="2800" dirty="0">
                    <a:solidFill>
                      <a:schemeClr val="bg1"/>
                    </a:solidFill>
                  </a:rPr>
                  <a:t>的数量。</a:t>
                </a:r>
                <a:endParaRPr lang="en-US" altLang="zh-CN" sz="2800" dirty="0">
                  <a:solidFill>
                    <a:schemeClr val="bg1"/>
                  </a:solidFill>
                </a:endParaRPr>
              </a:p>
              <a:p>
                <a:endParaRPr lang="en-US" altLang="zh-CN" sz="2800" b="1" i="1" dirty="0">
                  <a:solidFill>
                    <a:schemeClr val="bg1"/>
                  </a:solidFill>
                </a:endParaRPr>
              </a:p>
            </p:txBody>
          </p:sp>
        </mc:Choice>
        <mc:Fallback xmlns="">
          <p:sp>
            <p:nvSpPr>
              <p:cNvPr id="10" name="矩形 9">
                <a:extLst>
                  <a:ext uri="{FF2B5EF4-FFF2-40B4-BE49-F238E27FC236}">
                    <a16:creationId xmlns:a16="http://schemas.microsoft.com/office/drawing/2014/main" id="{94CF24C1-A4E1-4D9C-827F-0FA84F863C2F}"/>
                  </a:ext>
                </a:extLst>
              </p:cNvPr>
              <p:cNvSpPr>
                <a:spLocks noRot="1" noChangeAspect="1" noMove="1" noResize="1" noEditPoints="1" noAdjustHandles="1" noChangeArrowheads="1" noChangeShapeType="1" noTextEdit="1"/>
              </p:cNvSpPr>
              <p:nvPr/>
            </p:nvSpPr>
            <p:spPr>
              <a:xfrm>
                <a:off x="179512" y="4687975"/>
                <a:ext cx="8856984" cy="1405321"/>
              </a:xfrm>
              <a:prstGeom prst="rect">
                <a:avLst/>
              </a:prstGeom>
              <a:blipFill>
                <a:blip r:embed="rId4"/>
                <a:stretch>
                  <a:fillRect t="-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1943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节点的接近中心性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09F61A-D799-40E3-B60B-ECDA93CC608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CCEF09-13E6-494E-A68A-4EC6FC3C5A6E}"/>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接近中心性（</a:t>
            </a:r>
            <a:r>
              <a:rPr lang="en-US" altLang="zh-CN" sz="2800" b="1" dirty="0">
                <a:solidFill>
                  <a:schemeClr val="bg1"/>
                </a:solidFill>
              </a:rPr>
              <a:t>Closeness centrality </a:t>
            </a:r>
            <a:r>
              <a:rPr lang="zh-CN" altLang="en-US" sz="2800" b="1" dirty="0">
                <a:solidFill>
                  <a:schemeClr val="bg1"/>
                </a:solidFill>
              </a:rPr>
              <a:t>）</a:t>
            </a:r>
          </a:p>
        </p:txBody>
      </p:sp>
      <p:sp>
        <p:nvSpPr>
          <p:cNvPr id="7" name="矩形 6">
            <a:extLst>
              <a:ext uri="{FF2B5EF4-FFF2-40B4-BE49-F238E27FC236}">
                <a16:creationId xmlns:a16="http://schemas.microsoft.com/office/drawing/2014/main" id="{8FECAC78-DA04-40ED-80BF-6D2B6A1EEA56}"/>
              </a:ext>
            </a:extLst>
          </p:cNvPr>
          <p:cNvSpPr/>
          <p:nvPr/>
        </p:nvSpPr>
        <p:spPr>
          <a:xfrm>
            <a:off x="179512" y="1484784"/>
            <a:ext cx="8856984" cy="1815882"/>
          </a:xfrm>
          <a:prstGeom prst="rect">
            <a:avLst/>
          </a:prstGeom>
        </p:spPr>
        <p:txBody>
          <a:bodyPr wrap="square">
            <a:spAutoFit/>
          </a:bodyPr>
          <a:lstStyle/>
          <a:p>
            <a:r>
              <a:rPr lang="zh-CN" altLang="en-US" sz="2800" b="1" dirty="0">
                <a:solidFill>
                  <a:schemeClr val="bg1"/>
                </a:solidFill>
              </a:rPr>
              <a:t>发现对于交互具有最优“</a:t>
            </a:r>
            <a:r>
              <a:rPr lang="zh-CN" altLang="en-US" sz="2800" b="1" dirty="0">
                <a:solidFill>
                  <a:srgbClr val="FF0000"/>
                </a:solidFill>
              </a:rPr>
              <a:t>损耗</a:t>
            </a:r>
            <a:r>
              <a:rPr lang="zh-CN" altLang="en-US" sz="2800" b="1" dirty="0">
                <a:solidFill>
                  <a:schemeClr val="bg1"/>
                </a:solidFill>
              </a:rPr>
              <a:t>”的节点：</a:t>
            </a:r>
            <a:endParaRPr lang="en-US" altLang="zh-CN" sz="2800" b="1" dirty="0">
              <a:solidFill>
                <a:schemeClr val="bg1"/>
              </a:solidFill>
            </a:endParaRPr>
          </a:p>
          <a:p>
            <a:endParaRPr lang="en-US" altLang="zh-CN" sz="2800" b="1" dirty="0">
              <a:solidFill>
                <a:schemeClr val="bg1"/>
              </a:solidFill>
            </a:endParaRPr>
          </a:p>
          <a:p>
            <a:r>
              <a:rPr lang="en-US" altLang="zh-CN" sz="2800" b="1" dirty="0">
                <a:solidFill>
                  <a:schemeClr val="bg1"/>
                </a:solidFill>
              </a:rPr>
              <a:t>1</a:t>
            </a:r>
            <a:r>
              <a:rPr lang="zh-CN" altLang="en-US" sz="2800" b="1" dirty="0">
                <a:solidFill>
                  <a:schemeClr val="bg1"/>
                </a:solidFill>
              </a:rPr>
              <a:t>）对于网络中某个节点</a:t>
            </a:r>
            <a:r>
              <a:rPr lang="en-US" altLang="zh-CN" sz="2800" b="1" dirty="0" err="1">
                <a:solidFill>
                  <a:schemeClr val="bg1"/>
                </a:solidFill>
              </a:rPr>
              <a:t>i</a:t>
            </a:r>
            <a:r>
              <a:rPr lang="en-US" altLang="zh-CN" sz="2800" b="1" dirty="0">
                <a:solidFill>
                  <a:schemeClr val="bg1"/>
                </a:solidFill>
              </a:rPr>
              <a:t>,</a:t>
            </a:r>
            <a:r>
              <a:rPr lang="zh-CN" altLang="en-US" sz="2800" b="1" dirty="0">
                <a:solidFill>
                  <a:schemeClr val="bg1"/>
                </a:solidFill>
              </a:rPr>
              <a:t>可计算该节点到网络中所有结点距离平均值：</a:t>
            </a:r>
            <a:endParaRPr lang="en-US" altLang="zh-CN" sz="2800" b="1" dirty="0">
              <a:solidFill>
                <a:schemeClr val="bg1"/>
              </a:solidFill>
            </a:endParaRPr>
          </a:p>
        </p:txBody>
      </p:sp>
      <mc:AlternateContent xmlns:mc="http://schemas.openxmlformats.org/markup-compatibility/2006" xmlns:a14="http://schemas.microsoft.com/office/drawing/2010/main">
        <mc:Choice Requires="a14">
          <p:sp>
            <p:nvSpPr>
              <p:cNvPr id="10" name="对象 8">
                <a:extLst>
                  <a:ext uri="{FF2B5EF4-FFF2-40B4-BE49-F238E27FC236}">
                    <a16:creationId xmlns:a16="http://schemas.microsoft.com/office/drawing/2014/main" id="{525EE0A3-A248-4993-959F-7A35B8D9A33A}"/>
                  </a:ext>
                </a:extLst>
              </p:cNvPr>
              <p:cNvSpPr txBox="1"/>
              <p:nvPr/>
            </p:nvSpPr>
            <p:spPr>
              <a:xfrm>
                <a:off x="1979712" y="3140968"/>
                <a:ext cx="3816275" cy="1236662"/>
              </a:xfrm>
              <a:prstGeom prst="rect">
                <a:avLst/>
              </a:prstGeo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𝑑</m:t>
                          </m:r>
                        </m:e>
                        <m:sub>
                          <m:r>
                            <a:rPr lang="en-US" altLang="zh-CN" sz="2400" b="0" i="1" smtClean="0">
                              <a:solidFill>
                                <a:srgbClr val="FFFFFF"/>
                              </a:solidFill>
                              <a:latin typeface="Cambria Math" panose="02040503050406030204" pitchFamily="18" charset="0"/>
                            </a:rPr>
                            <m:t>𝑖</m:t>
                          </m:r>
                        </m:sub>
                      </m:sSub>
                      <m:r>
                        <a:rPr lang="zh-CN" altLang="en-US" sz="2400" i="1">
                          <a:solidFill>
                            <a:srgbClr val="FFFFFF"/>
                          </a:solidFill>
                          <a:latin typeface="Cambria Math" panose="02040503050406030204" pitchFamily="18" charset="0"/>
                        </a:rPr>
                        <m:t>=</m:t>
                      </m:r>
                      <m:f>
                        <m:fPr>
                          <m:ctrlPr>
                            <a:rPr lang="en-US" altLang="zh-CN" sz="2400" i="1" smtClean="0">
                              <a:solidFill>
                                <a:srgbClr val="FFFFFF"/>
                              </a:solidFill>
                              <a:latin typeface="Cambria Math" panose="02040503050406030204" pitchFamily="18" charset="0"/>
                            </a:rPr>
                          </m:ctrlPr>
                        </m:fPr>
                        <m:num>
                          <m:r>
                            <a:rPr lang="en-US" altLang="zh-CN" sz="2400" b="0" i="1" smtClean="0">
                              <a:solidFill>
                                <a:srgbClr val="FFFFFF"/>
                              </a:solidFill>
                              <a:latin typeface="Cambria Math" panose="02040503050406030204" pitchFamily="18" charset="0"/>
                            </a:rPr>
                            <m:t>1</m:t>
                          </m:r>
                        </m:num>
                        <m:den>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𝐴</m:t>
                          </m:r>
                          <m:r>
                            <a:rPr lang="en-US" altLang="zh-CN" sz="2400" b="0" i="1" smtClean="0">
                              <a:solidFill>
                                <a:srgbClr val="FFFFFF"/>
                              </a:solidFill>
                              <a:latin typeface="Cambria Math" panose="02040503050406030204" pitchFamily="18" charset="0"/>
                            </a:rPr>
                            <m:t>|</m:t>
                          </m:r>
                        </m:den>
                      </m:f>
                      <m:nary>
                        <m:naryPr>
                          <m:chr m:val="∑"/>
                          <m:ctrlPr>
                            <a:rPr lang="en-US" altLang="zh-CN" sz="2400" i="1" smtClean="0">
                              <a:solidFill>
                                <a:srgbClr val="FFFFFF"/>
                              </a:solidFill>
                              <a:latin typeface="Cambria Math" panose="02040503050406030204" pitchFamily="18" charset="0"/>
                            </a:rPr>
                          </m:ctrlPr>
                        </m:naryPr>
                        <m:sub>
                          <m:r>
                            <m:rPr>
                              <m:sty m:val="p"/>
                              <m:brk m:alnAt="23"/>
                            </m:rPr>
                            <a:rPr lang="en-US" altLang="zh-CN" sz="2400" i="1">
                              <a:solidFill>
                                <a:srgbClr val="FFFFFF"/>
                              </a:solidFill>
                              <a:latin typeface="Cambria Math" panose="02040503050406030204" pitchFamily="18" charset="0"/>
                            </a:rPr>
                            <m:t>j</m:t>
                          </m:r>
                          <m:r>
                            <a:rPr lang="en-US" altLang="zh-CN" sz="2400" b="0" i="1" smtClean="0">
                              <a:solidFill>
                                <a:srgbClr val="FFFFFF"/>
                              </a:solidFill>
                              <a:latin typeface="Cambria Math" panose="02040503050406030204" pitchFamily="18" charset="0"/>
                            </a:rPr>
                            <m:t>=1</m:t>
                          </m:r>
                        </m:sub>
                        <m:sup>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𝐴</m:t>
                          </m:r>
                          <m:r>
                            <a:rPr lang="en-US" altLang="zh-CN" sz="2400" b="0" i="1" smtClean="0">
                              <a:solidFill>
                                <a:srgbClr val="FFFFFF"/>
                              </a:solidFill>
                              <a:latin typeface="Cambria Math" panose="02040503050406030204" pitchFamily="18" charset="0"/>
                            </a:rPr>
                            <m:t>|</m:t>
                          </m:r>
                        </m:sup>
                        <m:e>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𝑑</m:t>
                              </m:r>
                            </m:e>
                            <m:sub>
                              <m:r>
                                <a:rPr lang="en-US" altLang="zh-CN" sz="2400" b="0" i="1" smtClean="0">
                                  <a:solidFill>
                                    <a:srgbClr val="FFFFFF"/>
                                  </a:solidFill>
                                  <a:latin typeface="Cambria Math" panose="02040503050406030204" pitchFamily="18" charset="0"/>
                                </a:rPr>
                                <m:t>𝑖𝑗</m:t>
                              </m:r>
                            </m:sub>
                          </m:sSub>
                        </m:e>
                      </m:nary>
                    </m:oMath>
                  </m:oMathPara>
                </a14:m>
                <a:endParaRPr lang="zh-CN" altLang="en-US" dirty="0"/>
              </a:p>
            </p:txBody>
          </p:sp>
        </mc:Choice>
        <mc:Fallback xmlns="">
          <p:sp>
            <p:nvSpPr>
              <p:cNvPr id="10" name="对象 8">
                <a:extLst>
                  <a:ext uri="{FF2B5EF4-FFF2-40B4-BE49-F238E27FC236}">
                    <a16:creationId xmlns:a16="http://schemas.microsoft.com/office/drawing/2014/main" id="{525EE0A3-A248-4993-959F-7A35B8D9A33A}"/>
                  </a:ext>
                </a:extLst>
              </p:cNvPr>
              <p:cNvSpPr txBox="1">
                <a:spLocks noRot="1" noChangeAspect="1" noMove="1" noResize="1" noEditPoints="1" noAdjustHandles="1" noChangeArrowheads="1" noChangeShapeType="1" noTextEdit="1"/>
              </p:cNvSpPr>
              <p:nvPr/>
            </p:nvSpPr>
            <p:spPr>
              <a:xfrm>
                <a:off x="1979712" y="3140968"/>
                <a:ext cx="3816275" cy="12366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26F7E48-8414-4D00-BC2B-13101E13517B}"/>
                  </a:ext>
                </a:extLst>
              </p:cNvPr>
              <p:cNvSpPr/>
              <p:nvPr/>
            </p:nvSpPr>
            <p:spPr>
              <a:xfrm>
                <a:off x="251520" y="4465275"/>
                <a:ext cx="8856984" cy="523220"/>
              </a:xfrm>
              <a:prstGeom prst="rect">
                <a:avLst/>
              </a:prstGeom>
            </p:spPr>
            <p:txBody>
              <a:bodyPr wrap="square">
                <a:spAutoFit/>
              </a:bodyPr>
              <a:lstStyle/>
              <a:p>
                <a:r>
                  <a:rPr lang="en-US" altLang="zh-CN" sz="2800" b="1" dirty="0">
                    <a:solidFill>
                      <a:schemeClr val="bg1"/>
                    </a:solidFill>
                  </a:rPr>
                  <a:t>2</a:t>
                </a:r>
                <a:r>
                  <a:rPr lang="zh-CN" altLang="en-US" sz="2800" b="1" dirty="0">
                    <a:solidFill>
                      <a:schemeClr val="bg1"/>
                    </a:solidFill>
                  </a:rPr>
                  <a:t>）</a:t>
                </a:r>
                <a:r>
                  <a:rPr lang="en-US" altLang="zh-CN" sz="2800" dirty="0">
                    <a:solidFill>
                      <a:srgbClr val="FFFFFF"/>
                    </a:solidFill>
                  </a:rPr>
                  <a:t> </a:t>
                </a:r>
                <a14:m>
                  <m:oMath xmlns:m="http://schemas.openxmlformats.org/officeDocument/2006/math">
                    <m:sSub>
                      <m:sSubPr>
                        <m:ctrlPr>
                          <a:rPr lang="en-US" altLang="zh-CN" sz="2800" i="1">
                            <a:solidFill>
                              <a:srgbClr val="FFFFFF"/>
                            </a:solidFill>
                            <a:latin typeface="Cambria Math" panose="02040503050406030204" pitchFamily="18" charset="0"/>
                          </a:rPr>
                        </m:ctrlPr>
                      </m:sSubPr>
                      <m:e>
                        <m:r>
                          <a:rPr lang="en-US" altLang="zh-CN" sz="2800" i="1">
                            <a:solidFill>
                              <a:srgbClr val="FFFFFF"/>
                            </a:solidFill>
                            <a:latin typeface="Cambria Math" panose="02040503050406030204" pitchFamily="18" charset="0"/>
                          </a:rPr>
                          <m:t>𝑑</m:t>
                        </m:r>
                      </m:e>
                      <m:sub>
                        <m:r>
                          <a:rPr lang="en-US" altLang="zh-CN" sz="2800" i="1">
                            <a:solidFill>
                              <a:srgbClr val="FFFFFF"/>
                            </a:solidFill>
                            <a:latin typeface="Cambria Math" panose="02040503050406030204" pitchFamily="18" charset="0"/>
                          </a:rPr>
                          <m:t>𝑖</m:t>
                        </m:r>
                      </m:sub>
                    </m:sSub>
                  </m:oMath>
                </a14:m>
                <a:r>
                  <a:rPr lang="zh-CN" altLang="en-US" sz="2800" b="1" dirty="0">
                    <a:solidFill>
                      <a:schemeClr val="bg1"/>
                    </a:solidFill>
                  </a:rPr>
                  <a:t>值越小意味着节点</a:t>
                </a:r>
                <a:r>
                  <a:rPr lang="en-US" altLang="zh-CN" sz="2800" b="1" dirty="0" err="1">
                    <a:solidFill>
                      <a:schemeClr val="bg1"/>
                    </a:solidFill>
                  </a:rPr>
                  <a:t>i</a:t>
                </a:r>
                <a:r>
                  <a:rPr lang="zh-CN" altLang="en-US" sz="2800" b="1" dirty="0">
                    <a:solidFill>
                      <a:schemeClr val="bg1"/>
                    </a:solidFill>
                  </a:rPr>
                  <a:t>，更接近其他节点</a:t>
                </a:r>
                <a:endParaRPr lang="en-US" altLang="zh-CN" sz="2800" b="1" dirty="0">
                  <a:solidFill>
                    <a:schemeClr val="bg1"/>
                  </a:solidFill>
                </a:endParaRPr>
              </a:p>
            </p:txBody>
          </p:sp>
        </mc:Choice>
        <mc:Fallback xmlns="">
          <p:sp>
            <p:nvSpPr>
              <p:cNvPr id="13" name="矩形 12">
                <a:extLst>
                  <a:ext uri="{FF2B5EF4-FFF2-40B4-BE49-F238E27FC236}">
                    <a16:creationId xmlns:a16="http://schemas.microsoft.com/office/drawing/2014/main" id="{226F7E48-8414-4D00-BC2B-13101E13517B}"/>
                  </a:ext>
                </a:extLst>
              </p:cNvPr>
              <p:cNvSpPr>
                <a:spLocks noRot="1" noChangeAspect="1" noMove="1" noResize="1" noEditPoints="1" noAdjustHandles="1" noChangeArrowheads="1" noChangeShapeType="1" noTextEdit="1"/>
              </p:cNvSpPr>
              <p:nvPr/>
            </p:nvSpPr>
            <p:spPr>
              <a:xfrm>
                <a:off x="251520" y="4465275"/>
                <a:ext cx="8856984" cy="523220"/>
              </a:xfrm>
              <a:prstGeom prst="rect">
                <a:avLst/>
              </a:prstGeom>
              <a:blipFill>
                <a:blip r:embed="rId4"/>
                <a:stretch>
                  <a:fillRect l="-1376" t="-16279" b="-337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对象 8">
                <a:extLst>
                  <a:ext uri="{FF2B5EF4-FFF2-40B4-BE49-F238E27FC236}">
                    <a16:creationId xmlns:a16="http://schemas.microsoft.com/office/drawing/2014/main" id="{C500DEC4-CE90-4C66-891A-9BB0631AD40D}"/>
                  </a:ext>
                </a:extLst>
              </p:cNvPr>
              <p:cNvSpPr txBox="1"/>
              <p:nvPr/>
            </p:nvSpPr>
            <p:spPr>
              <a:xfrm>
                <a:off x="1979712" y="5144666"/>
                <a:ext cx="3816275" cy="1236662"/>
              </a:xfrm>
              <a:prstGeom prst="rect">
                <a:avLst/>
              </a:prstGeo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FFFF"/>
                              </a:solidFill>
                              <a:latin typeface="Cambria Math" panose="02040503050406030204" pitchFamily="18" charset="0"/>
                            </a:rPr>
                          </m:ctrlPr>
                        </m:sSubPr>
                        <m:e>
                          <m:r>
                            <a:rPr lang="en-US" altLang="zh-CN" sz="2400" b="0" i="1" smtClean="0">
                              <a:solidFill>
                                <a:srgbClr val="FFFFFF"/>
                              </a:solidFill>
                              <a:latin typeface="Cambria Math" panose="02040503050406030204" pitchFamily="18" charset="0"/>
                            </a:rPr>
                            <m:t>𝐶𝐶</m:t>
                          </m:r>
                        </m:e>
                        <m:sub>
                          <m:r>
                            <a:rPr lang="en-US" altLang="zh-CN" sz="2400" b="0" i="1" smtClean="0">
                              <a:solidFill>
                                <a:srgbClr val="FFFFFF"/>
                              </a:solidFill>
                              <a:latin typeface="Cambria Math" panose="02040503050406030204" pitchFamily="18" charset="0"/>
                            </a:rPr>
                            <m:t>𝑖</m:t>
                          </m:r>
                        </m:sub>
                      </m:sSub>
                      <m:r>
                        <a:rPr lang="zh-CN" altLang="en-US" sz="2400" i="1">
                          <a:solidFill>
                            <a:srgbClr val="FFFFFF"/>
                          </a:solidFill>
                          <a:latin typeface="Cambria Math" panose="02040503050406030204" pitchFamily="18" charset="0"/>
                        </a:rPr>
                        <m:t>=</m:t>
                      </m:r>
                      <m:f>
                        <m:fPr>
                          <m:ctrlPr>
                            <a:rPr lang="en-US" altLang="zh-CN" sz="2400" i="1" smtClean="0">
                              <a:solidFill>
                                <a:srgbClr val="FFFFFF"/>
                              </a:solidFill>
                              <a:latin typeface="Cambria Math" panose="02040503050406030204" pitchFamily="18" charset="0"/>
                            </a:rPr>
                          </m:ctrlPr>
                        </m:fPr>
                        <m:num>
                          <m:r>
                            <a:rPr lang="en-US" altLang="zh-CN" sz="2400" b="0" i="1" smtClean="0">
                              <a:solidFill>
                                <a:srgbClr val="FFFFFF"/>
                              </a:solidFill>
                              <a:latin typeface="Cambria Math" panose="02040503050406030204" pitchFamily="18" charset="0"/>
                            </a:rPr>
                            <m:t>1</m:t>
                          </m:r>
                        </m:num>
                        <m:den>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𝑑</m:t>
                              </m:r>
                            </m:e>
                            <m:sub>
                              <m:r>
                                <a:rPr lang="en-US" altLang="zh-CN" sz="2400" i="1">
                                  <a:solidFill>
                                    <a:srgbClr val="FFFFFF"/>
                                  </a:solidFill>
                                  <a:latin typeface="Cambria Math" panose="02040503050406030204" pitchFamily="18" charset="0"/>
                                </a:rPr>
                                <m:t>𝑖</m:t>
                              </m:r>
                            </m:sub>
                          </m:sSub>
                        </m:den>
                      </m:f>
                      <m:r>
                        <a:rPr lang="en-US" altLang="zh-CN" sz="2400" b="0" i="1" smtClean="0">
                          <a:solidFill>
                            <a:srgbClr val="FFFFFF"/>
                          </a:solidFill>
                          <a:latin typeface="Cambria Math" panose="02040503050406030204" pitchFamily="18" charset="0"/>
                        </a:rPr>
                        <m:t>=</m:t>
                      </m:r>
                      <m:f>
                        <m:fPr>
                          <m:ctrlPr>
                            <a:rPr lang="en-US" altLang="zh-CN" sz="2400" b="0" i="1" smtClean="0">
                              <a:solidFill>
                                <a:srgbClr val="FFFFFF"/>
                              </a:solidFill>
                              <a:latin typeface="Cambria Math" panose="02040503050406030204" pitchFamily="18" charset="0"/>
                            </a:rPr>
                          </m:ctrlPr>
                        </m:fPr>
                        <m:num>
                          <m:r>
                            <a:rPr lang="en-US" altLang="zh-CN" sz="2400" b="0" i="1" smtClean="0">
                              <a:solidFill>
                                <a:srgbClr val="FFFFFF"/>
                              </a:solidFill>
                              <a:latin typeface="Cambria Math" panose="02040503050406030204" pitchFamily="18" charset="0"/>
                            </a:rPr>
                            <m:t>|</m:t>
                          </m:r>
                          <m:r>
                            <a:rPr lang="en-US" altLang="zh-CN" sz="2400" b="0" i="1" smtClean="0">
                              <a:solidFill>
                                <a:srgbClr val="FFFFFF"/>
                              </a:solidFill>
                              <a:latin typeface="Cambria Math" panose="02040503050406030204" pitchFamily="18" charset="0"/>
                            </a:rPr>
                            <m:t>𝐴</m:t>
                          </m:r>
                          <m:r>
                            <a:rPr lang="en-US" altLang="zh-CN" sz="2400" b="0" i="1" smtClean="0">
                              <a:solidFill>
                                <a:srgbClr val="FFFFFF"/>
                              </a:solidFill>
                              <a:latin typeface="Cambria Math" panose="02040503050406030204" pitchFamily="18" charset="0"/>
                            </a:rPr>
                            <m:t>|</m:t>
                          </m:r>
                        </m:num>
                        <m:den>
                          <m:nary>
                            <m:naryPr>
                              <m:chr m:val="∑"/>
                              <m:ctrlPr>
                                <a:rPr lang="en-US" altLang="zh-CN" sz="2400" i="1">
                                  <a:solidFill>
                                    <a:srgbClr val="FFFFFF"/>
                                  </a:solidFill>
                                  <a:latin typeface="Cambria Math" panose="02040503050406030204" pitchFamily="18" charset="0"/>
                                </a:rPr>
                              </m:ctrlPr>
                            </m:naryPr>
                            <m:sub>
                              <m:r>
                                <m:rPr>
                                  <m:sty m:val="p"/>
                                  <m:brk m:alnAt="23"/>
                                </m:rPr>
                                <a:rPr lang="en-US" altLang="zh-CN" sz="2400" i="1">
                                  <a:solidFill>
                                    <a:srgbClr val="FFFFFF"/>
                                  </a:solidFill>
                                  <a:latin typeface="Cambria Math" panose="02040503050406030204" pitchFamily="18" charset="0"/>
                                </a:rPr>
                                <m:t>j</m:t>
                              </m:r>
                              <m:r>
                                <a:rPr lang="en-US" altLang="zh-CN" sz="2400" i="1">
                                  <a:solidFill>
                                    <a:srgbClr val="FFFFFF"/>
                                  </a:solidFill>
                                  <a:latin typeface="Cambria Math" panose="02040503050406030204" pitchFamily="18" charset="0"/>
                                </a:rPr>
                                <m:t>=1</m:t>
                              </m:r>
                            </m:sub>
                            <m:sup>
                              <m:r>
                                <a:rPr lang="en-US" altLang="zh-CN" sz="2400" i="1">
                                  <a:solidFill>
                                    <a:srgbClr val="FFFFFF"/>
                                  </a:solidFill>
                                  <a:latin typeface="Cambria Math" panose="02040503050406030204" pitchFamily="18" charset="0"/>
                                </a:rPr>
                                <m:t>|</m:t>
                              </m:r>
                              <m:r>
                                <a:rPr lang="en-US" altLang="zh-CN" sz="2400" i="1">
                                  <a:solidFill>
                                    <a:srgbClr val="FFFFFF"/>
                                  </a:solidFill>
                                  <a:latin typeface="Cambria Math" panose="02040503050406030204" pitchFamily="18" charset="0"/>
                                </a:rPr>
                                <m:t>𝐴</m:t>
                              </m:r>
                              <m:r>
                                <a:rPr lang="en-US" altLang="zh-CN" sz="2400" i="1">
                                  <a:solidFill>
                                    <a:srgbClr val="FFFFFF"/>
                                  </a:solidFill>
                                  <a:latin typeface="Cambria Math" panose="02040503050406030204" pitchFamily="18" charset="0"/>
                                </a:rPr>
                                <m:t>|</m:t>
                              </m:r>
                            </m:sup>
                            <m:e>
                              <m:sSub>
                                <m:sSubPr>
                                  <m:ctrlPr>
                                    <a:rPr lang="en-US" altLang="zh-CN" sz="2400" i="1">
                                      <a:solidFill>
                                        <a:srgbClr val="FFFFFF"/>
                                      </a:solidFill>
                                      <a:latin typeface="Cambria Math" panose="02040503050406030204" pitchFamily="18" charset="0"/>
                                    </a:rPr>
                                  </m:ctrlPr>
                                </m:sSubPr>
                                <m:e>
                                  <m:r>
                                    <a:rPr lang="en-US" altLang="zh-CN" sz="2400" i="1">
                                      <a:solidFill>
                                        <a:srgbClr val="FFFFFF"/>
                                      </a:solidFill>
                                      <a:latin typeface="Cambria Math" panose="02040503050406030204" pitchFamily="18" charset="0"/>
                                    </a:rPr>
                                    <m:t>𝑑</m:t>
                                  </m:r>
                                </m:e>
                                <m:sub>
                                  <m:r>
                                    <a:rPr lang="en-US" altLang="zh-CN" sz="2400" i="1">
                                      <a:solidFill>
                                        <a:srgbClr val="FFFFFF"/>
                                      </a:solidFill>
                                      <a:latin typeface="Cambria Math" panose="02040503050406030204" pitchFamily="18" charset="0"/>
                                    </a:rPr>
                                    <m:t>𝑖𝑗</m:t>
                                  </m:r>
                                </m:sub>
                              </m:sSub>
                            </m:e>
                          </m:nary>
                        </m:den>
                      </m:f>
                    </m:oMath>
                  </m:oMathPara>
                </a14:m>
                <a:endParaRPr lang="zh-CN" altLang="en-US" dirty="0"/>
              </a:p>
            </p:txBody>
          </p:sp>
        </mc:Choice>
        <mc:Fallback xmlns="">
          <p:sp>
            <p:nvSpPr>
              <p:cNvPr id="14" name="对象 8">
                <a:extLst>
                  <a:ext uri="{FF2B5EF4-FFF2-40B4-BE49-F238E27FC236}">
                    <a16:creationId xmlns:a16="http://schemas.microsoft.com/office/drawing/2014/main" id="{C500DEC4-CE90-4C66-891A-9BB0631AD40D}"/>
                  </a:ext>
                </a:extLst>
              </p:cNvPr>
              <p:cNvSpPr txBox="1">
                <a:spLocks noRot="1" noChangeAspect="1" noMove="1" noResize="1" noEditPoints="1" noAdjustHandles="1" noChangeArrowheads="1" noChangeShapeType="1" noTextEdit="1"/>
              </p:cNvSpPr>
              <p:nvPr/>
            </p:nvSpPr>
            <p:spPr>
              <a:xfrm>
                <a:off x="1979712" y="5144666"/>
                <a:ext cx="3816275" cy="123666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5423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err="1">
                <a:solidFill>
                  <a:schemeClr val="bg1"/>
                </a:solidFill>
                <a:latin typeface="微软雅黑" panose="020B0503020204020204" pitchFamily="34" charset="-122"/>
                <a:ea typeface="微软雅黑" panose="020B0503020204020204" pitchFamily="34" charset="-122"/>
              </a:rPr>
              <a:t>Krackhardt</a:t>
            </a:r>
            <a:r>
              <a:rPr lang="en-US" altLang="zh-CN" sz="3200" b="1" dirty="0">
                <a:solidFill>
                  <a:schemeClr val="bg1"/>
                </a:solidFill>
                <a:latin typeface="微软雅黑" panose="020B0503020204020204" pitchFamily="34" charset="-122"/>
                <a:ea typeface="微软雅黑" panose="020B0503020204020204" pitchFamily="34" charset="-122"/>
              </a:rPr>
              <a:t> (Kite network)</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4CCEF09-13E6-494E-A68A-4EC6FC3C5A6E}"/>
              </a:ext>
            </a:extLst>
          </p:cNvPr>
          <p:cNvSpPr/>
          <p:nvPr/>
        </p:nvSpPr>
        <p:spPr>
          <a:xfrm>
            <a:off x="323528" y="836712"/>
            <a:ext cx="8712969" cy="954107"/>
          </a:xfrm>
          <a:prstGeom prst="rect">
            <a:avLst/>
          </a:prstGeom>
        </p:spPr>
        <p:txBody>
          <a:bodyPr wrap="square">
            <a:spAutoFit/>
          </a:bodyPr>
          <a:lstStyle/>
          <a:p>
            <a:r>
              <a:rPr lang="zh-CN" altLang="en-US" sz="2800" b="1" dirty="0">
                <a:solidFill>
                  <a:schemeClr val="bg1"/>
                </a:solidFill>
              </a:rPr>
              <a:t>能否给出一个简单网络实例，其中度最大、介数最大、接近数最大的节点各不相同？</a:t>
            </a:r>
          </a:p>
        </p:txBody>
      </p:sp>
      <p:pic>
        <p:nvPicPr>
          <p:cNvPr id="2" name="图片 1">
            <a:extLst>
              <a:ext uri="{FF2B5EF4-FFF2-40B4-BE49-F238E27FC236}">
                <a16:creationId xmlns:a16="http://schemas.microsoft.com/office/drawing/2014/main" id="{B45555A8-8E1C-4EAC-B45C-9456C3E501BE}"/>
              </a:ext>
            </a:extLst>
          </p:cNvPr>
          <p:cNvPicPr>
            <a:picLocks noChangeAspect="1"/>
          </p:cNvPicPr>
          <p:nvPr/>
        </p:nvPicPr>
        <p:blipFill>
          <a:blip r:embed="rId3"/>
          <a:stretch>
            <a:fillRect/>
          </a:stretch>
        </p:blipFill>
        <p:spPr>
          <a:xfrm>
            <a:off x="1619672" y="2204864"/>
            <a:ext cx="5962716" cy="3456384"/>
          </a:xfrm>
          <a:prstGeom prst="rect">
            <a:avLst/>
          </a:prstGeom>
        </p:spPr>
      </p:pic>
    </p:spTree>
    <p:extLst>
      <p:ext uri="{BB962C8B-B14F-4D97-AF65-F5344CB8AC3E}">
        <p14:creationId xmlns:p14="http://schemas.microsoft.com/office/powerpoint/2010/main" val="2379132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err="1">
                <a:solidFill>
                  <a:schemeClr val="bg1"/>
                </a:solidFill>
                <a:latin typeface="微软雅黑" panose="020B0503020204020204" pitchFamily="34" charset="-122"/>
                <a:ea typeface="微软雅黑" panose="020B0503020204020204" pitchFamily="34" charset="-122"/>
              </a:rPr>
              <a:t>Krackhardt</a:t>
            </a:r>
            <a:r>
              <a:rPr lang="en-US" altLang="zh-CN" sz="3200" b="1" dirty="0">
                <a:solidFill>
                  <a:schemeClr val="bg1"/>
                </a:solidFill>
                <a:latin typeface="微软雅黑" panose="020B0503020204020204" pitchFamily="34" charset="-122"/>
                <a:ea typeface="微软雅黑" panose="020B0503020204020204" pitchFamily="34" charset="-122"/>
              </a:rPr>
              <a:t> (Kite network)</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4CCEF09-13E6-494E-A68A-4EC6FC3C5A6E}"/>
              </a:ext>
            </a:extLst>
          </p:cNvPr>
          <p:cNvSpPr/>
          <p:nvPr/>
        </p:nvSpPr>
        <p:spPr>
          <a:xfrm>
            <a:off x="323528" y="836712"/>
            <a:ext cx="4628939" cy="1384995"/>
          </a:xfrm>
          <a:prstGeom prst="rect">
            <a:avLst/>
          </a:prstGeom>
        </p:spPr>
        <p:txBody>
          <a:bodyPr wrap="square">
            <a:spAutoFit/>
          </a:bodyPr>
          <a:lstStyle/>
          <a:p>
            <a:r>
              <a:rPr lang="zh-CN" altLang="en-US" sz="2800" b="1" dirty="0">
                <a:solidFill>
                  <a:schemeClr val="bg1"/>
                </a:solidFill>
              </a:rPr>
              <a:t>能否给出一个简单网络实例，其中度最大、介数最大、接近数最大的节点各不相同？</a:t>
            </a:r>
          </a:p>
        </p:txBody>
      </p:sp>
      <p:pic>
        <p:nvPicPr>
          <p:cNvPr id="2" name="图片 1">
            <a:extLst>
              <a:ext uri="{FF2B5EF4-FFF2-40B4-BE49-F238E27FC236}">
                <a16:creationId xmlns:a16="http://schemas.microsoft.com/office/drawing/2014/main" id="{B45555A8-8E1C-4EAC-B45C-9456C3E501BE}"/>
              </a:ext>
            </a:extLst>
          </p:cNvPr>
          <p:cNvPicPr>
            <a:picLocks noChangeAspect="1"/>
          </p:cNvPicPr>
          <p:nvPr/>
        </p:nvPicPr>
        <p:blipFill>
          <a:blip r:embed="rId3"/>
          <a:stretch>
            <a:fillRect/>
          </a:stretch>
        </p:blipFill>
        <p:spPr>
          <a:xfrm>
            <a:off x="5093774" y="908720"/>
            <a:ext cx="3726698" cy="2160240"/>
          </a:xfrm>
          <a:prstGeom prst="rect">
            <a:avLst/>
          </a:prstGeom>
        </p:spPr>
      </p:pic>
      <p:pic>
        <p:nvPicPr>
          <p:cNvPr id="3" name="图片 2">
            <a:extLst>
              <a:ext uri="{FF2B5EF4-FFF2-40B4-BE49-F238E27FC236}">
                <a16:creationId xmlns:a16="http://schemas.microsoft.com/office/drawing/2014/main" id="{3FE50674-9BBE-4DB2-97DE-6CCE8402C464}"/>
              </a:ext>
            </a:extLst>
          </p:cNvPr>
          <p:cNvPicPr>
            <a:picLocks noChangeAspect="1"/>
          </p:cNvPicPr>
          <p:nvPr/>
        </p:nvPicPr>
        <p:blipFill>
          <a:blip r:embed="rId4"/>
          <a:stretch>
            <a:fillRect/>
          </a:stretch>
        </p:blipFill>
        <p:spPr>
          <a:xfrm>
            <a:off x="1331640" y="3218117"/>
            <a:ext cx="6281836" cy="3590741"/>
          </a:xfrm>
          <a:prstGeom prst="rect">
            <a:avLst/>
          </a:prstGeom>
        </p:spPr>
      </p:pic>
      <p:sp>
        <p:nvSpPr>
          <p:cNvPr id="4" name="矩形 3">
            <a:extLst>
              <a:ext uri="{FF2B5EF4-FFF2-40B4-BE49-F238E27FC236}">
                <a16:creationId xmlns:a16="http://schemas.microsoft.com/office/drawing/2014/main" id="{4BDAE7BB-4573-495F-BD2E-A57F6AD8405C}"/>
              </a:ext>
            </a:extLst>
          </p:cNvPr>
          <p:cNvSpPr/>
          <p:nvPr/>
        </p:nvSpPr>
        <p:spPr>
          <a:xfrm>
            <a:off x="3492551" y="3573016"/>
            <a:ext cx="1944216" cy="360040"/>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99C4499-7B6D-4BF6-A1E0-48996E477B30}"/>
              </a:ext>
            </a:extLst>
          </p:cNvPr>
          <p:cNvSpPr/>
          <p:nvPr/>
        </p:nvSpPr>
        <p:spPr>
          <a:xfrm>
            <a:off x="1439745" y="3573016"/>
            <a:ext cx="1952600" cy="360040"/>
          </a:xfrm>
          <a:prstGeom prst="rect">
            <a:avLst/>
          </a:prstGeom>
          <a:noFill/>
          <a:ln w="5715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B39FF45-6497-4470-9D0E-1CF81BFF8BBE}"/>
              </a:ext>
            </a:extLst>
          </p:cNvPr>
          <p:cNvSpPr/>
          <p:nvPr/>
        </p:nvSpPr>
        <p:spPr>
          <a:xfrm>
            <a:off x="5534496" y="3573016"/>
            <a:ext cx="1944216" cy="57606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721072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anose="020B0503020204020204" pitchFamily="34" charset="-122"/>
                <a:ea typeface="微软雅黑" panose="020B0503020204020204" pitchFamily="34" charset="-122"/>
              </a:rPr>
              <a:t>k-</a:t>
            </a:r>
            <a:r>
              <a:rPr lang="zh-CN" altLang="en-US" sz="3200" b="1" dirty="0">
                <a:solidFill>
                  <a:schemeClr val="bg1"/>
                </a:solidFill>
                <a:latin typeface="微软雅黑" panose="020B0503020204020204" pitchFamily="34" charset="-122"/>
                <a:ea typeface="微软雅黑" panose="020B0503020204020204" pitchFamily="34" charset="-122"/>
              </a:rPr>
              <a:t>壳 与 </a:t>
            </a:r>
            <a:r>
              <a:rPr lang="en-US" altLang="zh-CN" sz="3200" b="1" dirty="0">
                <a:solidFill>
                  <a:schemeClr val="bg1"/>
                </a:solidFill>
                <a:latin typeface="微软雅黑" panose="020B0503020204020204" pitchFamily="34" charset="-122"/>
                <a:ea typeface="微软雅黑" panose="020B0503020204020204" pitchFamily="34" charset="-122"/>
              </a:rPr>
              <a:t>k-</a:t>
            </a:r>
            <a:r>
              <a:rPr lang="zh-CN" altLang="en-US" sz="3200" b="1" dirty="0">
                <a:solidFill>
                  <a:schemeClr val="bg1"/>
                </a:solidFill>
                <a:latin typeface="微软雅黑" panose="020B0503020204020204" pitchFamily="34" charset="-122"/>
                <a:ea typeface="微软雅黑" panose="020B0503020204020204" pitchFamily="34" charset="-122"/>
              </a:rPr>
              <a:t>核</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3" name="矩形 2"/>
          <p:cNvSpPr/>
          <p:nvPr/>
        </p:nvSpPr>
        <p:spPr>
          <a:xfrm>
            <a:off x="237580" y="908720"/>
            <a:ext cx="6638676" cy="523220"/>
          </a:xfrm>
          <a:prstGeom prst="rect">
            <a:avLst/>
          </a:prstGeom>
        </p:spPr>
        <p:txBody>
          <a:bodyPr wrap="non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大规模网络粗粒化分类方法（</a:t>
            </a:r>
            <a:r>
              <a:rPr lang="en-US" altLang="zh-CN" sz="2800" b="1" dirty="0">
                <a:solidFill>
                  <a:schemeClr val="bg1"/>
                </a:solidFill>
                <a:latin typeface="微软雅黑" panose="020B0503020204020204" pitchFamily="34" charset="-122"/>
                <a:ea typeface="微软雅黑" panose="020B0503020204020204" pitchFamily="34" charset="-122"/>
              </a:rPr>
              <a:t>k-</a:t>
            </a:r>
            <a:r>
              <a:rPr lang="zh-CN" altLang="en-US" sz="2800" b="1" dirty="0">
                <a:solidFill>
                  <a:schemeClr val="bg1"/>
                </a:solidFill>
                <a:latin typeface="微软雅黑" panose="020B0503020204020204" pitchFamily="34" charset="-122"/>
                <a:ea typeface="微软雅黑" panose="020B0503020204020204" pitchFamily="34" charset="-122"/>
              </a:rPr>
              <a:t>壳分解）</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23528" y="1484784"/>
            <a:ext cx="799288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C9A41A6-2CF7-4819-ADC6-FB707259A252}"/>
              </a:ext>
            </a:extLst>
          </p:cNvPr>
          <p:cNvPicPr>
            <a:picLocks noChangeAspect="1"/>
          </p:cNvPicPr>
          <p:nvPr/>
        </p:nvPicPr>
        <p:blipFill>
          <a:blip r:embed="rId3"/>
          <a:stretch>
            <a:fillRect/>
          </a:stretch>
        </p:blipFill>
        <p:spPr>
          <a:xfrm>
            <a:off x="539552" y="1684938"/>
            <a:ext cx="5343382" cy="5068186"/>
          </a:xfrm>
          <a:prstGeom prst="rect">
            <a:avLst/>
          </a:prstGeom>
        </p:spPr>
      </p:pic>
      <p:sp>
        <p:nvSpPr>
          <p:cNvPr id="10" name="矩形 9">
            <a:extLst>
              <a:ext uri="{FF2B5EF4-FFF2-40B4-BE49-F238E27FC236}">
                <a16:creationId xmlns:a16="http://schemas.microsoft.com/office/drawing/2014/main" id="{0D4BCC6A-05DD-48A1-A341-3CAE9473E2DB}"/>
              </a:ext>
            </a:extLst>
          </p:cNvPr>
          <p:cNvSpPr/>
          <p:nvPr/>
        </p:nvSpPr>
        <p:spPr>
          <a:xfrm>
            <a:off x="6018989" y="1698778"/>
            <a:ext cx="2988956" cy="2677656"/>
          </a:xfrm>
          <a:prstGeom prst="rect">
            <a:avLst/>
          </a:prstGeom>
        </p:spPr>
        <p:txBody>
          <a:bodyPr wrap="square">
            <a:spAutoFit/>
          </a:bodyPr>
          <a:lstStyle/>
          <a:p>
            <a:pPr algn="just"/>
            <a:r>
              <a:rPr lang="zh-CN" altLang="en-US" sz="2000" b="1" dirty="0">
                <a:solidFill>
                  <a:srgbClr val="FF0000"/>
                </a:solidFill>
                <a:latin typeface="微软雅黑" panose="020B0503020204020204" pitchFamily="34" charset="-122"/>
                <a:ea typeface="微软雅黑" panose="020B0503020204020204" pitchFamily="34" charset="-122"/>
              </a:rPr>
              <a:t>去掉度为</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的节点及其连接</a:t>
            </a:r>
            <a:r>
              <a:rPr lang="zh-CN" altLang="en-US" sz="2000" b="1" dirty="0">
                <a:solidFill>
                  <a:schemeClr val="bg1"/>
                </a:solidFill>
                <a:latin typeface="微软雅黑" panose="020B0503020204020204" pitchFamily="34" charset="-122"/>
                <a:ea typeface="微软雅黑" panose="020B0503020204020204" pitchFamily="34" charset="-122"/>
              </a:rPr>
              <a:t>，不断重复，直至没有度为</a:t>
            </a: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a:solidFill>
                  <a:schemeClr val="bg1"/>
                </a:solidFill>
                <a:latin typeface="微软雅黑" panose="020B0503020204020204" pitchFamily="34" charset="-122"/>
                <a:ea typeface="微软雅黑" panose="020B0503020204020204" pitchFamily="34" charset="-122"/>
              </a:rPr>
              <a:t>的节点。这些被去掉的节点及连接称为 </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壳（</a:t>
            </a:r>
            <a:r>
              <a:rPr lang="en-US" altLang="zh-CN" sz="2000" b="1" dirty="0">
                <a:solidFill>
                  <a:srgbClr val="FF0000"/>
                </a:solidFill>
                <a:latin typeface="微软雅黑" panose="020B0503020204020204" pitchFamily="34" charset="-122"/>
                <a:ea typeface="微软雅黑" panose="020B0503020204020204" pitchFamily="34" charset="-122"/>
              </a:rPr>
              <a:t>1-shell</a:t>
            </a:r>
            <a:r>
              <a:rPr lang="zh-CN" altLang="en-US"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just"/>
            <a:endParaRPr lang="en-US" altLang="zh-CN" sz="2800" b="1" dirty="0">
              <a:solidFill>
                <a:srgbClr val="FF0000"/>
              </a:solidFill>
              <a:latin typeface="微软雅黑" panose="020B0503020204020204" pitchFamily="34" charset="-122"/>
              <a:ea typeface="微软雅黑" panose="020B0503020204020204" pitchFamily="34" charset="-122"/>
            </a:endParaRPr>
          </a:p>
          <a:p>
            <a:pPr algn="just"/>
            <a:r>
              <a:rPr lang="zh-CN" altLang="en-US" sz="2000" b="1" dirty="0">
                <a:solidFill>
                  <a:schemeClr val="bg1"/>
                </a:solidFill>
                <a:latin typeface="微软雅黑" panose="020B0503020204020204" pitchFamily="34" charset="-122"/>
                <a:ea typeface="微软雅黑" panose="020B0503020204020204" pitchFamily="34" charset="-122"/>
              </a:rPr>
              <a:t>这些节点的</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壳指标</a:t>
            </a:r>
            <a:r>
              <a:rPr lang="en-US" altLang="zh-CN" sz="2000" b="1" i="1" dirty="0" err="1">
                <a:solidFill>
                  <a:schemeClr val="bg1"/>
                </a:solidFill>
                <a:latin typeface="微软雅黑" panose="020B0503020204020204" pitchFamily="34" charset="-122"/>
                <a:ea typeface="微软雅黑" panose="020B0503020204020204" pitchFamily="34" charset="-122"/>
              </a:rPr>
              <a:t>k</a:t>
            </a:r>
            <a:r>
              <a:rPr lang="en-US" altLang="zh-CN" sz="2000" b="1" i="1" baseline="-25000" dirty="0" err="1">
                <a:solidFill>
                  <a:schemeClr val="bg1"/>
                </a:solidFill>
                <a:latin typeface="微软雅黑" panose="020B0503020204020204" pitchFamily="34" charset="-122"/>
                <a:ea typeface="微软雅黑" panose="020B0503020204020204" pitchFamily="34" charset="-122"/>
              </a:rPr>
              <a:t>s</a:t>
            </a: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11" name="矩形 10">
            <a:extLst>
              <a:ext uri="{FF2B5EF4-FFF2-40B4-BE49-F238E27FC236}">
                <a16:creationId xmlns:a16="http://schemas.microsoft.com/office/drawing/2014/main" id="{8458BFF4-306F-4CA2-8545-F3FF8258184A}"/>
              </a:ext>
            </a:extLst>
          </p:cNvPr>
          <p:cNvSpPr/>
          <p:nvPr/>
        </p:nvSpPr>
        <p:spPr>
          <a:xfrm>
            <a:off x="6084168" y="5949280"/>
            <a:ext cx="2988956" cy="523220"/>
          </a:xfrm>
          <a:prstGeom prst="rect">
            <a:avLst/>
          </a:prstGeom>
        </p:spPr>
        <p:txBody>
          <a:bodyPr wrap="square">
            <a:spAutoFit/>
          </a:bodyPr>
          <a:lstStyle/>
          <a:p>
            <a:pPr algn="just"/>
            <a:r>
              <a:rPr lang="zh-CN" altLang="en-US" sz="2800" b="1" dirty="0">
                <a:solidFill>
                  <a:srgbClr val="FF0000"/>
                </a:solidFill>
                <a:latin typeface="微软雅黑" panose="020B0503020204020204" pitchFamily="34" charset="-122"/>
                <a:ea typeface="微软雅黑" panose="020B0503020204020204" pitchFamily="34" charset="-122"/>
              </a:rPr>
              <a:t>以此类推</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658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anose="020B0503020204020204" pitchFamily="34" charset="-122"/>
                <a:ea typeface="微软雅黑" panose="020B0503020204020204" pitchFamily="34" charset="-122"/>
              </a:rPr>
              <a:t>k-</a:t>
            </a:r>
            <a:r>
              <a:rPr lang="zh-CN" altLang="en-US" sz="3200" b="1" dirty="0">
                <a:solidFill>
                  <a:schemeClr val="bg1"/>
                </a:solidFill>
                <a:latin typeface="微软雅黑" panose="020B0503020204020204" pitchFamily="34" charset="-122"/>
                <a:ea typeface="微软雅黑" panose="020B0503020204020204" pitchFamily="34" charset="-122"/>
              </a:rPr>
              <a:t>壳 与 </a:t>
            </a:r>
            <a:r>
              <a:rPr lang="en-US" altLang="zh-CN" sz="3200" b="1" dirty="0">
                <a:solidFill>
                  <a:schemeClr val="bg1"/>
                </a:solidFill>
                <a:latin typeface="微软雅黑" panose="020B0503020204020204" pitchFamily="34" charset="-122"/>
                <a:ea typeface="微软雅黑" panose="020B0503020204020204" pitchFamily="34" charset="-122"/>
              </a:rPr>
              <a:t>k-</a:t>
            </a:r>
            <a:r>
              <a:rPr lang="zh-CN" altLang="en-US" sz="3200" b="1" dirty="0">
                <a:solidFill>
                  <a:schemeClr val="bg1"/>
                </a:solidFill>
                <a:latin typeface="微软雅黑" panose="020B0503020204020204" pitchFamily="34" charset="-122"/>
                <a:ea typeface="微软雅黑" panose="020B0503020204020204" pitchFamily="34" charset="-122"/>
              </a:rPr>
              <a:t>核</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23528" y="1484784"/>
            <a:ext cx="799288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6FCC03E-934D-4019-BA53-8EB090512DBD}"/>
              </a:ext>
            </a:extLst>
          </p:cNvPr>
          <p:cNvPicPr>
            <a:picLocks noChangeAspect="1"/>
          </p:cNvPicPr>
          <p:nvPr/>
        </p:nvPicPr>
        <p:blipFill>
          <a:blip r:embed="rId3"/>
          <a:stretch>
            <a:fillRect/>
          </a:stretch>
        </p:blipFill>
        <p:spPr>
          <a:xfrm>
            <a:off x="1164257" y="1844824"/>
            <a:ext cx="6311429" cy="3833660"/>
          </a:xfrm>
          <a:prstGeom prst="rect">
            <a:avLst/>
          </a:prstGeom>
        </p:spPr>
      </p:pic>
      <p:sp>
        <p:nvSpPr>
          <p:cNvPr id="7" name="矩形 6">
            <a:extLst>
              <a:ext uri="{FF2B5EF4-FFF2-40B4-BE49-F238E27FC236}">
                <a16:creationId xmlns:a16="http://schemas.microsoft.com/office/drawing/2014/main" id="{341D8789-9B91-458B-B995-8A57A68E375F}"/>
              </a:ext>
            </a:extLst>
          </p:cNvPr>
          <p:cNvSpPr/>
          <p:nvPr/>
        </p:nvSpPr>
        <p:spPr>
          <a:xfrm>
            <a:off x="237580" y="908720"/>
            <a:ext cx="6638676" cy="523220"/>
          </a:xfrm>
          <a:prstGeom prst="rect">
            <a:avLst/>
          </a:prstGeom>
        </p:spPr>
        <p:txBody>
          <a:bodyPr wrap="non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大规模网络粗粒化分类方法（</a:t>
            </a:r>
            <a:r>
              <a:rPr lang="en-US" altLang="zh-CN" sz="2800" b="1" dirty="0">
                <a:solidFill>
                  <a:schemeClr val="bg1"/>
                </a:solidFill>
                <a:latin typeface="微软雅黑" panose="020B0503020204020204" pitchFamily="34" charset="-122"/>
                <a:ea typeface="微软雅黑" panose="020B0503020204020204" pitchFamily="34" charset="-122"/>
              </a:rPr>
              <a:t>k-</a:t>
            </a:r>
            <a:r>
              <a:rPr lang="zh-CN" altLang="en-US" sz="2800" b="1" dirty="0">
                <a:solidFill>
                  <a:schemeClr val="bg1"/>
                </a:solidFill>
                <a:latin typeface="微软雅黑" panose="020B0503020204020204" pitchFamily="34" charset="-122"/>
                <a:ea typeface="微软雅黑" panose="020B0503020204020204" pitchFamily="34" charset="-122"/>
              </a:rPr>
              <a:t>壳分解）</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4D10941-2BF8-45FE-8850-71984448F92B}"/>
                  </a:ext>
                </a:extLst>
              </p:cNvPr>
              <p:cNvSpPr/>
              <p:nvPr/>
            </p:nvSpPr>
            <p:spPr>
              <a:xfrm>
                <a:off x="1979712" y="5517232"/>
                <a:ext cx="4536504" cy="830997"/>
              </a:xfrm>
              <a:prstGeom prst="rect">
                <a:avLst/>
              </a:prstGeom>
            </p:spPr>
            <p:txBody>
              <a:bodyPr wrap="square">
                <a:spAutoFit/>
              </a:bodyPr>
              <a:lstStyle/>
              <a:p>
                <a:pPr algn="just"/>
                <a:endParaRPr lang="en-US" altLang="zh-CN" sz="2800" b="1" dirty="0">
                  <a:solidFill>
                    <a:srgbClr val="FF0000"/>
                  </a:solidFill>
                  <a:latin typeface="微软雅黑" panose="020B0503020204020204" pitchFamily="34" charset="-122"/>
                  <a:ea typeface="微软雅黑" panose="020B0503020204020204" pitchFamily="34" charset="-122"/>
                </a:endParaRPr>
              </a:p>
              <a:p>
                <a:pPr algn="just"/>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壳指标 </a:t>
                </a:r>
                <a:r>
                  <a:rPr lang="en-US" altLang="zh-CN" sz="2000" b="1" i="1" dirty="0" err="1">
                    <a:solidFill>
                      <a:srgbClr val="FF0000"/>
                    </a:solidFill>
                    <a:latin typeface="微软雅黑" panose="020B0503020204020204" pitchFamily="34" charset="-122"/>
                    <a:ea typeface="微软雅黑" panose="020B0503020204020204" pitchFamily="34" charset="-122"/>
                  </a:rPr>
                  <a:t>k</a:t>
                </a:r>
                <a:r>
                  <a:rPr lang="en-US" altLang="zh-CN" sz="2000" b="1" i="1" baseline="-25000" dirty="0" err="1">
                    <a:solidFill>
                      <a:srgbClr val="FF0000"/>
                    </a:solidFill>
                    <a:latin typeface="微软雅黑" panose="020B0503020204020204" pitchFamily="34" charset="-122"/>
                    <a:ea typeface="微软雅黑" panose="020B0503020204020204" pitchFamily="34" charset="-122"/>
                  </a:rPr>
                  <a:t>s</a:t>
                </a:r>
                <a14:m>
                  <m:oMath xmlns:m="http://schemas.openxmlformats.org/officeDocument/2006/math">
                    <m:r>
                      <a:rPr lang="en-US" altLang="zh-CN" sz="2000" b="1" i="1" dirty="0" smtClean="0">
                        <a:solidFill>
                          <a:srgbClr val="FF0000"/>
                        </a:solidFill>
                        <a:latin typeface="Cambria Math" panose="02040503050406030204" pitchFamily="18" charset="0"/>
                        <a:ea typeface="Cambria Math" panose="02040503050406030204" pitchFamily="18" charset="0"/>
                      </a:rPr>
                      <m:t>≥</m:t>
                    </m:r>
                  </m:oMath>
                </a14:m>
                <a:r>
                  <a:rPr lang="en-US" altLang="zh-CN" sz="2000" b="1" i="1" dirty="0">
                    <a:solidFill>
                      <a:srgbClr val="FF0000"/>
                    </a:solidFill>
                    <a:latin typeface="微软雅黑" panose="020B0503020204020204" pitchFamily="34" charset="-122"/>
                    <a:ea typeface="微软雅黑" panose="020B0503020204020204" pitchFamily="34" charset="-122"/>
                  </a:rPr>
                  <a:t>k </a:t>
                </a:r>
                <a:r>
                  <a:rPr lang="zh-CN" altLang="en-US" sz="2000" b="1" i="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k</a:t>
                </a:r>
                <a:r>
                  <a:rPr lang="en-US" altLang="zh-CN" sz="2000" b="1" i="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壳并集称为 </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核</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mc:Choice>
        <mc:Fallback xmlns="">
          <p:sp>
            <p:nvSpPr>
              <p:cNvPr id="11" name="矩形 10">
                <a:extLst>
                  <a:ext uri="{FF2B5EF4-FFF2-40B4-BE49-F238E27FC236}">
                    <a16:creationId xmlns:a16="http://schemas.microsoft.com/office/drawing/2014/main" id="{64D10941-2BF8-45FE-8850-71984448F92B}"/>
                  </a:ext>
                </a:extLst>
              </p:cNvPr>
              <p:cNvSpPr>
                <a:spLocks noRot="1" noChangeAspect="1" noMove="1" noResize="1" noEditPoints="1" noAdjustHandles="1" noChangeArrowheads="1" noChangeShapeType="1" noTextEdit="1"/>
              </p:cNvSpPr>
              <p:nvPr/>
            </p:nvSpPr>
            <p:spPr>
              <a:xfrm>
                <a:off x="1979712" y="5517232"/>
                <a:ext cx="4536504" cy="830997"/>
              </a:xfrm>
              <a:prstGeom prst="rect">
                <a:avLst/>
              </a:prstGeom>
              <a:blipFill>
                <a:blip r:embed="rId4"/>
                <a:stretch>
                  <a:fillRect l="-1478"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1556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节点的资源富集性</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3" name="矩形 2"/>
          <p:cNvSpPr/>
          <p:nvPr/>
        </p:nvSpPr>
        <p:spPr>
          <a:xfrm>
            <a:off x="181001" y="908720"/>
            <a:ext cx="3057247" cy="523220"/>
          </a:xfrm>
          <a:prstGeom prst="rect">
            <a:avLst/>
          </a:prstGeom>
        </p:spPr>
        <p:txBody>
          <a:bodyPr wrap="non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个体的资源富集性</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23528" y="1484784"/>
            <a:ext cx="799288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07688" y="1599205"/>
            <a:ext cx="6079515" cy="46166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个体在一定的局部范围内能够获取到的资源</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26925" y="4268620"/>
            <a:ext cx="6079515" cy="1200329"/>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邻居的数量</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邻居的资源状态</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邻居所在位置</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21728" y="3267520"/>
            <a:ext cx="4113627" cy="954107"/>
          </a:xfrm>
          <a:prstGeom prst="rect">
            <a:avLst/>
          </a:prstGeom>
        </p:spPr>
        <p:txBody>
          <a:bodyPr wrap="non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由以下几个方面决定</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（考虑（</a:t>
            </a:r>
            <a:r>
              <a:rPr lang="en-US" altLang="zh-CN" sz="2800" dirty="0">
                <a:solidFill>
                  <a:schemeClr val="bg1"/>
                </a:solidFill>
                <a:latin typeface="微软雅黑" panose="020B0503020204020204" pitchFamily="34" charset="-122"/>
                <a:ea typeface="微软雅黑" panose="020B0503020204020204" pitchFamily="34" charset="-122"/>
              </a:rPr>
              <a:t>1~n</a:t>
            </a:r>
            <a:r>
              <a:rPr lang="zh-CN" altLang="en-US" sz="2800" dirty="0">
                <a:solidFill>
                  <a:schemeClr val="bg1"/>
                </a:solidFill>
                <a:latin typeface="微软雅黑" panose="020B0503020204020204" pitchFamily="34" charset="-122"/>
                <a:ea typeface="微软雅黑" panose="020B0503020204020204" pitchFamily="34" charset="-122"/>
              </a:rPr>
              <a:t>阶）邻居）</a:t>
            </a:r>
            <a:endParaRPr lang="en-US" altLang="zh-CN" sz="2800"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4154646" y="4847560"/>
          <a:ext cx="3892469" cy="1242777"/>
        </p:xfrm>
        <a:graphic>
          <a:graphicData uri="http://schemas.openxmlformats.org/presentationml/2006/ole">
            <mc:AlternateContent xmlns:mc="http://schemas.openxmlformats.org/markup-compatibility/2006">
              <mc:Choice xmlns:v="urn:schemas-microsoft-com:vml" Requires="v">
                <p:oleObj name="Equation" r:id="rId3" imgW="2984400" imgH="927000" progId="Equation.DSMT4">
                  <p:embed/>
                </p:oleObj>
              </mc:Choice>
              <mc:Fallback>
                <p:oleObj name="Equation" r:id="rId3" imgW="2984400" imgH="927000" progId="Equation.DSMT4">
                  <p:embed/>
                  <p:pic>
                    <p:nvPicPr>
                      <p:cNvPr id="4" name="对象 3"/>
                      <p:cNvPicPr>
                        <a:picLocks noChangeAspect="1" noChangeArrowheads="1"/>
                      </p:cNvPicPr>
                      <p:nvPr/>
                    </p:nvPicPr>
                    <p:blipFill>
                      <a:blip r:embed="rId4"/>
                      <a:srcRect/>
                      <a:stretch>
                        <a:fillRect/>
                      </a:stretch>
                    </p:blipFill>
                    <p:spPr bwMode="auto">
                      <a:xfrm>
                        <a:off x="4154646" y="4847560"/>
                        <a:ext cx="3892469" cy="1242777"/>
                      </a:xfrm>
                      <a:prstGeom prst="rect">
                        <a:avLst/>
                      </a:prstGeom>
                      <a:noFill/>
                    </p:spPr>
                  </p:pic>
                </p:oleObj>
              </mc:Fallback>
            </mc:AlternateContent>
          </a:graphicData>
        </a:graphic>
      </p:graphicFrame>
      <p:pic>
        <p:nvPicPr>
          <p:cNvPr id="13" name="图片 12">
            <a:extLst>
              <a:ext uri="{FF2B5EF4-FFF2-40B4-BE49-F238E27FC236}">
                <a16:creationId xmlns:a16="http://schemas.microsoft.com/office/drawing/2014/main" id="{7AE89A3B-8BBB-4F88-8283-F14DE5C33C46}"/>
              </a:ext>
            </a:extLst>
          </p:cNvPr>
          <p:cNvPicPr>
            <a:picLocks noChangeAspect="1"/>
          </p:cNvPicPr>
          <p:nvPr/>
        </p:nvPicPr>
        <p:blipFill rotWithShape="1">
          <a:blip r:embed="rId5">
            <a:extLst>
              <a:ext uri="{28A0092B-C50C-407E-A947-70E740481C1C}">
                <a14:useLocalDpi xmlns:a14="http://schemas.microsoft.com/office/drawing/2010/main" val="0"/>
              </a:ext>
            </a:extLst>
          </a:blip>
          <a:srcRect l="21180" t="17422" r="8220" b="26098"/>
          <a:stretch/>
        </p:blipFill>
        <p:spPr>
          <a:xfrm>
            <a:off x="4180729" y="2315804"/>
            <a:ext cx="3960440" cy="2376264"/>
          </a:xfrm>
          <a:prstGeom prst="rect">
            <a:avLst/>
          </a:prstGeom>
        </p:spPr>
      </p:pic>
    </p:spTree>
    <p:extLst>
      <p:ext uri="{BB962C8B-B14F-4D97-AF65-F5344CB8AC3E}">
        <p14:creationId xmlns:p14="http://schemas.microsoft.com/office/powerpoint/2010/main" val="385625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355976" y="2863125"/>
            <a:ext cx="4326016" cy="3759860"/>
          </a:xfrm>
          <a:prstGeom prst="rect">
            <a:avLst/>
          </a:prstGeom>
        </p:spPr>
      </p:pic>
      <p:sp>
        <p:nvSpPr>
          <p:cNvPr id="7" name="矩形 6"/>
          <p:cNvSpPr/>
          <p:nvPr/>
        </p:nvSpPr>
        <p:spPr>
          <a:xfrm>
            <a:off x="71754" y="897090"/>
            <a:ext cx="9072246" cy="1569660"/>
          </a:xfrm>
          <a:prstGeom prst="rect">
            <a:avLst/>
          </a:prstGeom>
        </p:spPr>
        <p:txBody>
          <a:bodyPr wrap="square">
            <a:spAutoFit/>
          </a:bodyPr>
          <a:lstStyle/>
          <a:p>
            <a:r>
              <a:rPr lang="zh-CN" altLang="en-US" sz="2400" b="1" dirty="0">
                <a:solidFill>
                  <a:schemeClr val="bg1"/>
                </a:solidFill>
              </a:rPr>
              <a:t>斯坦福大学格兰诺维特</a:t>
            </a:r>
            <a:r>
              <a:rPr lang="en-US" altLang="zh-CN" sz="2400" b="1" dirty="0">
                <a:solidFill>
                  <a:schemeClr val="bg1"/>
                </a:solidFill>
              </a:rPr>
              <a:t>1973</a:t>
            </a:r>
            <a:r>
              <a:rPr lang="zh-CN" altLang="en-US" sz="2400" b="1" dirty="0">
                <a:solidFill>
                  <a:schemeClr val="bg1"/>
                </a:solidFill>
              </a:rPr>
              <a:t>年，提出了弱联结（</a:t>
            </a:r>
            <a:r>
              <a:rPr lang="en-US" altLang="zh-CN" sz="2400" b="1" dirty="0">
                <a:solidFill>
                  <a:schemeClr val="bg1"/>
                </a:solidFill>
              </a:rPr>
              <a:t>weak tie</a:t>
            </a:r>
            <a:r>
              <a:rPr lang="zh-CN" altLang="en-US" sz="2400" b="1" dirty="0">
                <a:solidFill>
                  <a:schemeClr val="bg1"/>
                </a:solidFill>
              </a:rPr>
              <a:t>）理论：弱连接与强连接相比更加能够穿越不同社会群体。</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chemeClr val="bg1"/>
                </a:solidFill>
              </a:rPr>
              <a:t>通过实例发现，人们找到工作</a:t>
            </a:r>
            <a:r>
              <a:rPr lang="zh-CN" altLang="en-US" sz="2400" b="1" dirty="0">
                <a:solidFill>
                  <a:srgbClr val="FF0000"/>
                </a:solidFill>
              </a:rPr>
              <a:t>通常是熟人介绍</a:t>
            </a:r>
            <a:r>
              <a:rPr lang="zh-CN" altLang="en-US" sz="2400" b="1" dirty="0">
                <a:solidFill>
                  <a:schemeClr val="bg1"/>
                </a:solidFill>
              </a:rPr>
              <a:t>的，但非</a:t>
            </a:r>
            <a:r>
              <a:rPr lang="zh-CN" altLang="en-US" sz="2400" b="1" dirty="0">
                <a:solidFill>
                  <a:srgbClr val="FF0000"/>
                </a:solidFill>
              </a:rPr>
              <a:t>亲密的朋友</a:t>
            </a:r>
            <a:r>
              <a:rPr lang="zh-CN" altLang="en-US" sz="2400" b="1" dirty="0">
                <a:solidFill>
                  <a:schemeClr val="bg1"/>
                </a:solidFill>
              </a:rPr>
              <a:t>。</a:t>
            </a:r>
            <a:endParaRPr lang="en-US" altLang="zh-CN" sz="2400" b="1" dirty="0">
              <a:solidFill>
                <a:schemeClr val="bg1"/>
              </a:solidFill>
            </a:endParaRPr>
          </a:p>
        </p:txBody>
      </p:sp>
      <p:sp>
        <p:nvSpPr>
          <p:cNvPr id="4" name="矩形 3"/>
          <p:cNvSpPr/>
          <p:nvPr/>
        </p:nvSpPr>
        <p:spPr>
          <a:xfrm>
            <a:off x="467544" y="6051524"/>
            <a:ext cx="4572000" cy="492443"/>
          </a:xfrm>
          <a:prstGeom prst="rect">
            <a:avLst/>
          </a:prstGeom>
        </p:spPr>
        <p:txBody>
          <a:bodyPr>
            <a:spAutoFit/>
          </a:bodyPr>
          <a:lstStyle/>
          <a:p>
            <a:endParaRPr lang="zh-CN" altLang="en-US" sz="800" dirty="0">
              <a:solidFill>
                <a:schemeClr val="bg1"/>
              </a:solidFill>
              <a:latin typeface="黑体...."/>
            </a:endParaRPr>
          </a:p>
          <a:p>
            <a:r>
              <a:rPr lang="en-US" altLang="zh-CN" dirty="0">
                <a:solidFill>
                  <a:schemeClr val="bg1"/>
                </a:solidFill>
                <a:latin typeface="黑体...."/>
              </a:rPr>
              <a:t>《</a:t>
            </a:r>
            <a:r>
              <a:rPr lang="en-US" altLang="zh-CN" dirty="0">
                <a:solidFill>
                  <a:schemeClr val="bg1"/>
                </a:solidFill>
                <a:latin typeface="Times New Roman" panose="02020603050405020304" pitchFamily="18" charset="0"/>
              </a:rPr>
              <a:t>The Strength of Weak Ties</a:t>
            </a:r>
            <a:r>
              <a:rPr lang="en-US" altLang="zh-CN" dirty="0">
                <a:solidFill>
                  <a:schemeClr val="bg1"/>
                </a:solidFill>
                <a:latin typeface="黑体...."/>
              </a:rPr>
              <a:t>》</a:t>
            </a:r>
            <a:r>
              <a:rPr lang="en-US" altLang="zh-CN" dirty="0">
                <a:solidFill>
                  <a:schemeClr val="bg1"/>
                </a:solidFill>
                <a:latin typeface="Times New Roman" panose="02020603050405020304" pitchFamily="18" charset="0"/>
              </a:rPr>
              <a:t>, 1973 </a:t>
            </a:r>
            <a:endParaRPr lang="zh-CN" altLang="en-US" dirty="0">
              <a:solidFill>
                <a:schemeClr val="bg1"/>
              </a:solidFill>
            </a:endParaRPr>
          </a:p>
        </p:txBody>
      </p:sp>
      <p:pic>
        <p:nvPicPr>
          <p:cNvPr id="5" name="图片 4"/>
          <p:cNvPicPr>
            <a:picLocks noChangeAspect="1"/>
          </p:cNvPicPr>
          <p:nvPr/>
        </p:nvPicPr>
        <p:blipFill>
          <a:blip r:embed="rId4"/>
          <a:stretch>
            <a:fillRect/>
          </a:stretch>
        </p:blipFill>
        <p:spPr>
          <a:xfrm>
            <a:off x="1187624" y="3147899"/>
            <a:ext cx="2159518" cy="2952329"/>
          </a:xfrm>
          <a:prstGeom prst="rect">
            <a:avLst/>
          </a:prstGeom>
        </p:spPr>
      </p:pic>
    </p:spTree>
    <p:extLst>
      <p:ext uri="{BB962C8B-B14F-4D97-AF65-F5344CB8AC3E}">
        <p14:creationId xmlns:p14="http://schemas.microsoft.com/office/powerpoint/2010/main" val="3759405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chemeClr val="bg1"/>
                </a:solidFill>
              </a:rPr>
              <a:t>多智能体系统交互结构</a:t>
            </a:r>
            <a:endParaRPr lang="zh-CN" altLang="en-US" sz="3200" b="1" dirty="0">
              <a:solidFill>
                <a:schemeClr val="bg1"/>
              </a:solidFill>
            </a:endParaRPr>
          </a:p>
        </p:txBody>
      </p:sp>
      <p:sp>
        <p:nvSpPr>
          <p:cNvPr id="8" name="矩形 7"/>
          <p:cNvSpPr/>
          <p:nvPr/>
        </p:nvSpPr>
        <p:spPr>
          <a:xfrm>
            <a:off x="0" y="653765"/>
            <a:ext cx="9144000" cy="6204235"/>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57037" y="1124744"/>
            <a:ext cx="7220246" cy="492443"/>
          </a:xfrm>
          <a:prstGeom prst="rect">
            <a:avLst/>
          </a:prstGeom>
          <a:noFill/>
        </p:spPr>
        <p:txBody>
          <a:bodyPr wrap="none" rtlCol="0">
            <a:spAutoFit/>
          </a:bodyPr>
          <a:lstStyle/>
          <a:p>
            <a:r>
              <a:rPr lang="zh-CN" altLang="en-US" sz="2600" b="1" dirty="0">
                <a:solidFill>
                  <a:schemeClr val="bg1"/>
                </a:solidFill>
              </a:rPr>
              <a:t>多智能体系统的交互结构差异会带来什么影响？</a:t>
            </a:r>
          </a:p>
        </p:txBody>
      </p:sp>
      <p:cxnSp>
        <p:nvCxnSpPr>
          <p:cNvPr id="9" name="直接连接符 8"/>
          <p:cNvCxnSpPr/>
          <p:nvPr/>
        </p:nvCxnSpPr>
        <p:spPr>
          <a:xfrm>
            <a:off x="229045" y="1755977"/>
            <a:ext cx="7007251"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402645" y="3744120"/>
            <a:ext cx="504056" cy="50405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 </a:t>
            </a:r>
            <a:r>
              <a:rPr lang="en-US" altLang="zh-CN" dirty="0"/>
              <a:t>1</a:t>
            </a:r>
            <a:endParaRPr lang="zh-CN" altLang="en-US" dirty="0"/>
          </a:p>
        </p:txBody>
      </p:sp>
      <p:sp>
        <p:nvSpPr>
          <p:cNvPr id="12" name="文本框 11"/>
          <p:cNvSpPr txBox="1"/>
          <p:nvPr/>
        </p:nvSpPr>
        <p:spPr>
          <a:xfrm>
            <a:off x="960275" y="3654312"/>
            <a:ext cx="2061663" cy="461665"/>
          </a:xfrm>
          <a:prstGeom prst="rect">
            <a:avLst/>
          </a:prstGeom>
          <a:noFill/>
        </p:spPr>
        <p:txBody>
          <a:bodyPr wrap="square" rtlCol="0">
            <a:spAutoFit/>
          </a:bodyPr>
          <a:lstStyle/>
          <a:p>
            <a:r>
              <a:rPr lang="zh-CN" altLang="en-US" sz="2400" b="1" dirty="0">
                <a:solidFill>
                  <a:schemeClr val="bg1"/>
                </a:solidFill>
              </a:rPr>
              <a:t>影响系统效率</a:t>
            </a:r>
          </a:p>
        </p:txBody>
      </p:sp>
      <p:sp>
        <p:nvSpPr>
          <p:cNvPr id="13" name="圆角矩形 12"/>
          <p:cNvSpPr/>
          <p:nvPr/>
        </p:nvSpPr>
        <p:spPr>
          <a:xfrm>
            <a:off x="384211" y="5082854"/>
            <a:ext cx="504056" cy="50405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 </a:t>
            </a:r>
            <a:r>
              <a:rPr lang="en-US" altLang="zh-CN" dirty="0"/>
              <a:t>2</a:t>
            </a:r>
            <a:endParaRPr lang="zh-CN" altLang="en-US" dirty="0"/>
          </a:p>
        </p:txBody>
      </p:sp>
      <p:sp>
        <p:nvSpPr>
          <p:cNvPr id="16" name="文本框 15"/>
          <p:cNvSpPr txBox="1"/>
          <p:nvPr/>
        </p:nvSpPr>
        <p:spPr>
          <a:xfrm>
            <a:off x="971600" y="5030993"/>
            <a:ext cx="2637727" cy="461665"/>
          </a:xfrm>
          <a:prstGeom prst="rect">
            <a:avLst/>
          </a:prstGeom>
          <a:noFill/>
        </p:spPr>
        <p:txBody>
          <a:bodyPr wrap="square" rtlCol="0">
            <a:spAutoFit/>
          </a:bodyPr>
          <a:lstStyle/>
          <a:p>
            <a:r>
              <a:rPr lang="zh-CN" altLang="en-US" sz="2400" b="1" dirty="0">
                <a:solidFill>
                  <a:schemeClr val="bg1"/>
                </a:solidFill>
              </a:rPr>
              <a:t>影响系统可靠性</a:t>
            </a:r>
          </a:p>
        </p:txBody>
      </p:sp>
      <p:sp>
        <p:nvSpPr>
          <p:cNvPr id="19" name="文本框 18"/>
          <p:cNvSpPr txBox="1"/>
          <p:nvPr/>
        </p:nvSpPr>
        <p:spPr>
          <a:xfrm>
            <a:off x="953166" y="4067780"/>
            <a:ext cx="5936566" cy="369332"/>
          </a:xfrm>
          <a:prstGeom prst="rect">
            <a:avLst/>
          </a:prstGeom>
          <a:noFill/>
        </p:spPr>
        <p:txBody>
          <a:bodyPr wrap="square" rtlCol="0">
            <a:spAutoFit/>
          </a:bodyPr>
          <a:lstStyle/>
          <a:p>
            <a:r>
              <a:rPr lang="zh-CN" altLang="en-US" dirty="0">
                <a:solidFill>
                  <a:schemeClr val="bg1"/>
                </a:solidFill>
              </a:rPr>
              <a:t>目标完成效率受系统交互结构的影响</a:t>
            </a:r>
          </a:p>
        </p:txBody>
      </p:sp>
      <p:sp>
        <p:nvSpPr>
          <p:cNvPr id="20" name="文本框 19"/>
          <p:cNvSpPr txBox="1"/>
          <p:nvPr/>
        </p:nvSpPr>
        <p:spPr>
          <a:xfrm>
            <a:off x="971600" y="5435932"/>
            <a:ext cx="5936566" cy="369332"/>
          </a:xfrm>
          <a:prstGeom prst="rect">
            <a:avLst/>
          </a:prstGeom>
          <a:noFill/>
        </p:spPr>
        <p:txBody>
          <a:bodyPr wrap="square" rtlCol="0">
            <a:spAutoFit/>
          </a:bodyPr>
          <a:lstStyle/>
          <a:p>
            <a:r>
              <a:rPr lang="zh-CN" altLang="en-US" dirty="0">
                <a:solidFill>
                  <a:schemeClr val="bg1"/>
                </a:solidFill>
              </a:rPr>
              <a:t>智能体决策及系统容错性均受交互结构的影响</a:t>
            </a:r>
          </a:p>
        </p:txBody>
      </p:sp>
      <p:sp>
        <p:nvSpPr>
          <p:cNvPr id="21" name="文本框 20"/>
          <p:cNvSpPr txBox="1"/>
          <p:nvPr/>
        </p:nvSpPr>
        <p:spPr>
          <a:xfrm>
            <a:off x="233237" y="2636912"/>
            <a:ext cx="5336717" cy="492443"/>
          </a:xfrm>
          <a:prstGeom prst="rect">
            <a:avLst/>
          </a:prstGeom>
          <a:noFill/>
        </p:spPr>
        <p:txBody>
          <a:bodyPr wrap="none" rtlCol="0">
            <a:spAutoFit/>
          </a:bodyPr>
          <a:lstStyle/>
          <a:p>
            <a:pPr marL="457200" indent="-457200">
              <a:buFont typeface="Arial" panose="020B0604020202020204" pitchFamily="34" charset="0"/>
              <a:buChar char="•"/>
            </a:pPr>
            <a:r>
              <a:rPr lang="zh-CN" altLang="en-US" sz="2600" b="1" dirty="0">
                <a:solidFill>
                  <a:schemeClr val="bg1"/>
                </a:solidFill>
              </a:rPr>
              <a:t>对于</a:t>
            </a:r>
            <a:r>
              <a:rPr lang="zh-CN" altLang="en-US" sz="2600" b="1" dirty="0">
                <a:solidFill>
                  <a:srgbClr val="FFFF00"/>
                </a:solidFill>
              </a:rPr>
              <a:t>实际问题求解</a:t>
            </a:r>
            <a:r>
              <a:rPr lang="zh-CN" altLang="en-US" sz="2600" b="1" dirty="0">
                <a:solidFill>
                  <a:schemeClr val="bg1"/>
                </a:solidFill>
              </a:rPr>
              <a:t>，交互结构将</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3934803"/>
            <a:ext cx="3299291" cy="2279028"/>
          </a:xfrm>
          <a:prstGeom prst="rect">
            <a:avLst/>
          </a:prstGeom>
        </p:spPr>
      </p:pic>
    </p:spTree>
    <p:extLst>
      <p:ext uri="{BB962C8B-B14F-4D97-AF65-F5344CB8AC3E}">
        <p14:creationId xmlns:p14="http://schemas.microsoft.com/office/powerpoint/2010/main" val="226141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animBg="1"/>
      <p:bldP spid="16" grpId="0"/>
      <p:bldP spid="19" grpId="0"/>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32762" y="1440995"/>
            <a:ext cx="8878476" cy="4868325"/>
          </a:xfrm>
          <a:prstGeom prst="rect">
            <a:avLst/>
          </a:prstGeom>
        </p:spPr>
      </p:pic>
      <p:sp>
        <p:nvSpPr>
          <p:cNvPr id="5" name="矩形 4"/>
          <p:cNvSpPr/>
          <p:nvPr/>
        </p:nvSpPr>
        <p:spPr>
          <a:xfrm>
            <a:off x="132762" y="836712"/>
            <a:ext cx="1872208" cy="523220"/>
          </a:xfrm>
          <a:prstGeom prst="rect">
            <a:avLst/>
          </a:prstGeom>
        </p:spPr>
        <p:txBody>
          <a:bodyPr wrap="square">
            <a:spAutoFit/>
          </a:bodyPr>
          <a:lstStyle/>
          <a:p>
            <a:r>
              <a:rPr lang="en-US" altLang="zh-CN" sz="2800" b="1" dirty="0">
                <a:solidFill>
                  <a:schemeClr val="bg1"/>
                </a:solidFill>
              </a:rPr>
              <a:t>FACEBOOK</a:t>
            </a:r>
            <a:endParaRPr lang="en-US" altLang="zh-CN" sz="2400" b="1" dirty="0">
              <a:solidFill>
                <a:srgbClr val="FF0000"/>
              </a:solidFill>
            </a:endParaRPr>
          </a:p>
        </p:txBody>
      </p:sp>
    </p:spTree>
    <p:extLst>
      <p:ext uri="{BB962C8B-B14F-4D97-AF65-F5344CB8AC3E}">
        <p14:creationId xmlns:p14="http://schemas.microsoft.com/office/powerpoint/2010/main" val="463306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5" name="矩形 4"/>
          <p:cNvSpPr/>
          <p:nvPr/>
        </p:nvSpPr>
        <p:spPr>
          <a:xfrm>
            <a:off x="132762" y="836712"/>
            <a:ext cx="1872208" cy="523220"/>
          </a:xfrm>
          <a:prstGeom prst="rect">
            <a:avLst/>
          </a:prstGeom>
        </p:spPr>
        <p:txBody>
          <a:bodyPr wrap="square">
            <a:spAutoFit/>
          </a:bodyPr>
          <a:lstStyle/>
          <a:p>
            <a:r>
              <a:rPr lang="en-US" altLang="zh-CN" sz="2800" b="1" dirty="0">
                <a:solidFill>
                  <a:schemeClr val="bg1"/>
                </a:solidFill>
              </a:rPr>
              <a:t>FACEBOOK</a:t>
            </a:r>
            <a:endParaRPr lang="en-US" altLang="zh-CN" sz="2400" b="1" dirty="0">
              <a:solidFill>
                <a:srgbClr val="FF0000"/>
              </a:solidFill>
            </a:endParaRPr>
          </a:p>
        </p:txBody>
      </p:sp>
      <p:pic>
        <p:nvPicPr>
          <p:cNvPr id="3" name="图片 2">
            <a:extLst>
              <a:ext uri="{FF2B5EF4-FFF2-40B4-BE49-F238E27FC236}">
                <a16:creationId xmlns:a16="http://schemas.microsoft.com/office/drawing/2014/main" id="{EEB6C074-ED53-4579-B715-70432FB72D9B}"/>
              </a:ext>
            </a:extLst>
          </p:cNvPr>
          <p:cNvPicPr>
            <a:picLocks noChangeAspect="1"/>
          </p:cNvPicPr>
          <p:nvPr/>
        </p:nvPicPr>
        <p:blipFill>
          <a:blip r:embed="rId3"/>
          <a:stretch>
            <a:fillRect/>
          </a:stretch>
        </p:blipFill>
        <p:spPr>
          <a:xfrm>
            <a:off x="1763688" y="1412776"/>
            <a:ext cx="5616624" cy="5035783"/>
          </a:xfrm>
          <a:prstGeom prst="rect">
            <a:avLst/>
          </a:prstGeom>
        </p:spPr>
      </p:pic>
    </p:spTree>
    <p:extLst>
      <p:ext uri="{BB962C8B-B14F-4D97-AF65-F5344CB8AC3E}">
        <p14:creationId xmlns:p14="http://schemas.microsoft.com/office/powerpoint/2010/main" val="32418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4" name="矩形 3"/>
          <p:cNvSpPr/>
          <p:nvPr/>
        </p:nvSpPr>
        <p:spPr>
          <a:xfrm>
            <a:off x="179512" y="778640"/>
            <a:ext cx="8712969" cy="2000548"/>
          </a:xfrm>
          <a:prstGeom prst="rect">
            <a:avLst/>
          </a:prstGeom>
        </p:spPr>
        <p:txBody>
          <a:bodyPr wrap="square">
            <a:spAutoFit/>
          </a:bodyPr>
          <a:lstStyle/>
          <a:p>
            <a:r>
              <a:rPr lang="zh-CN" altLang="en-US" sz="2800" b="1" dirty="0">
                <a:solidFill>
                  <a:schemeClr val="bg1"/>
                </a:solidFill>
              </a:rPr>
              <a:t>三元闭包：</a:t>
            </a:r>
            <a:endParaRPr lang="en-US" altLang="zh-CN" sz="2800" b="1" dirty="0">
              <a:solidFill>
                <a:schemeClr val="bg1"/>
              </a:solidFill>
            </a:endParaRPr>
          </a:p>
          <a:p>
            <a:r>
              <a:rPr lang="zh-CN" altLang="en-US" sz="2400" b="1" dirty="0">
                <a:solidFill>
                  <a:schemeClr val="bg1"/>
                </a:solidFill>
              </a:rPr>
              <a:t>若两个人存在一个共同的朋友，则这两个人在未来成为朋友的可能性会提高。</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rgbClr val="FF0000"/>
                </a:solidFill>
              </a:rPr>
              <a:t>三元闭包过程越强，聚类系数越大</a:t>
            </a:r>
            <a:endParaRPr lang="en-US" altLang="zh-CN" sz="2400" b="1" dirty="0">
              <a:solidFill>
                <a:srgbClr val="FF0000"/>
              </a:solidFill>
            </a:endParaRPr>
          </a:p>
        </p:txBody>
      </p:sp>
      <p:pic>
        <p:nvPicPr>
          <p:cNvPr id="2" name="图片 1"/>
          <p:cNvPicPr>
            <a:picLocks noChangeAspect="1"/>
          </p:cNvPicPr>
          <p:nvPr/>
        </p:nvPicPr>
        <p:blipFill>
          <a:blip r:embed="rId3"/>
          <a:stretch>
            <a:fillRect/>
          </a:stretch>
        </p:blipFill>
        <p:spPr>
          <a:xfrm>
            <a:off x="107504" y="2930476"/>
            <a:ext cx="2723107" cy="2239249"/>
          </a:xfrm>
          <a:prstGeom prst="rect">
            <a:avLst/>
          </a:prstGeom>
        </p:spPr>
      </p:pic>
      <p:pic>
        <p:nvPicPr>
          <p:cNvPr id="3" name="图片 2"/>
          <p:cNvPicPr>
            <a:picLocks noChangeAspect="1"/>
          </p:cNvPicPr>
          <p:nvPr/>
        </p:nvPicPr>
        <p:blipFill>
          <a:blip r:embed="rId4"/>
          <a:stretch>
            <a:fillRect/>
          </a:stretch>
        </p:blipFill>
        <p:spPr>
          <a:xfrm>
            <a:off x="3131840" y="2916214"/>
            <a:ext cx="2856281" cy="2237872"/>
          </a:xfrm>
          <a:prstGeom prst="rect">
            <a:avLst/>
          </a:prstGeom>
        </p:spPr>
      </p:pic>
      <p:pic>
        <p:nvPicPr>
          <p:cNvPr id="5" name="图片 4"/>
          <p:cNvPicPr>
            <a:picLocks noChangeAspect="1"/>
          </p:cNvPicPr>
          <p:nvPr/>
        </p:nvPicPr>
        <p:blipFill>
          <a:blip r:embed="rId5"/>
          <a:stretch>
            <a:fillRect/>
          </a:stretch>
        </p:blipFill>
        <p:spPr>
          <a:xfrm>
            <a:off x="6289350" y="2910138"/>
            <a:ext cx="2776247" cy="2237872"/>
          </a:xfrm>
          <a:prstGeom prst="rect">
            <a:avLst/>
          </a:prstGeom>
        </p:spPr>
      </p:pic>
      <p:sp>
        <p:nvSpPr>
          <p:cNvPr id="7" name="右箭头 6"/>
          <p:cNvSpPr/>
          <p:nvPr/>
        </p:nvSpPr>
        <p:spPr>
          <a:xfrm>
            <a:off x="2909421" y="3525018"/>
            <a:ext cx="288032" cy="100811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 name="右箭头 8"/>
          <p:cNvSpPr/>
          <p:nvPr/>
        </p:nvSpPr>
        <p:spPr>
          <a:xfrm>
            <a:off x="6066931" y="3525018"/>
            <a:ext cx="288032" cy="100811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矩形 9"/>
          <p:cNvSpPr/>
          <p:nvPr/>
        </p:nvSpPr>
        <p:spPr>
          <a:xfrm>
            <a:off x="317133" y="5517232"/>
            <a:ext cx="5472608" cy="1200329"/>
          </a:xfrm>
          <a:prstGeom prst="rect">
            <a:avLst/>
          </a:prstGeom>
        </p:spPr>
        <p:txBody>
          <a:bodyPr wrap="square">
            <a:spAutoFit/>
          </a:bodyPr>
          <a:lstStyle/>
          <a:p>
            <a:r>
              <a:rPr lang="zh-CN" altLang="en-US" sz="2400" b="1" dirty="0">
                <a:solidFill>
                  <a:schemeClr val="bg1"/>
                </a:solidFill>
              </a:rPr>
              <a:t>多智能体系统环境中，智能体的</a:t>
            </a:r>
            <a:endParaRPr lang="en-US" altLang="zh-CN" sz="2400" b="1" dirty="0">
              <a:solidFill>
                <a:schemeClr val="bg1"/>
              </a:solidFill>
            </a:endParaRPr>
          </a:p>
          <a:p>
            <a:pPr marL="342900" indent="-342900">
              <a:buFont typeface="Arial" panose="020B0604020202020204" pitchFamily="34" charset="0"/>
              <a:buChar char="•"/>
            </a:pPr>
            <a:r>
              <a:rPr lang="zh-CN" altLang="en-US" sz="2400" b="1" dirty="0">
                <a:solidFill>
                  <a:srgbClr val="FFFF00"/>
                </a:solidFill>
              </a:rPr>
              <a:t>交互概率增加</a:t>
            </a:r>
            <a:endParaRPr lang="en-US" altLang="zh-CN" sz="2000" b="1" dirty="0">
              <a:solidFill>
                <a:srgbClr val="FFFF00"/>
              </a:solidFill>
            </a:endParaRPr>
          </a:p>
          <a:p>
            <a:pPr marL="342900" indent="-342900">
              <a:buFont typeface="Arial" panose="020B0604020202020204" pitchFamily="34" charset="0"/>
              <a:buChar char="•"/>
            </a:pPr>
            <a:r>
              <a:rPr lang="zh-CN" altLang="en-US" sz="2400" b="1" dirty="0">
                <a:solidFill>
                  <a:srgbClr val="FFFF00"/>
                </a:solidFill>
              </a:rPr>
              <a:t>信任关系更加容易建立</a:t>
            </a:r>
            <a:endParaRPr lang="en-US" altLang="zh-CN" sz="2400" b="1" dirty="0">
              <a:solidFill>
                <a:srgbClr val="FFFF00"/>
              </a:solidFill>
            </a:endParaRPr>
          </a:p>
        </p:txBody>
      </p:sp>
      <p:cxnSp>
        <p:nvCxnSpPr>
          <p:cNvPr id="11" name="直接连接符 10"/>
          <p:cNvCxnSpPr/>
          <p:nvPr/>
        </p:nvCxnSpPr>
        <p:spPr>
          <a:xfrm>
            <a:off x="251520" y="1268760"/>
            <a:ext cx="8424936"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203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5" name="矩形 4"/>
          <p:cNvSpPr/>
          <p:nvPr/>
        </p:nvSpPr>
        <p:spPr>
          <a:xfrm>
            <a:off x="179512" y="778640"/>
            <a:ext cx="8712969" cy="2246769"/>
          </a:xfrm>
          <a:prstGeom prst="rect">
            <a:avLst/>
          </a:prstGeom>
        </p:spPr>
        <p:txBody>
          <a:bodyPr wrap="square">
            <a:spAutoFit/>
          </a:bodyPr>
          <a:lstStyle/>
          <a:p>
            <a:r>
              <a:rPr lang="zh-CN" altLang="en-US" sz="2800" b="1" dirty="0">
                <a:solidFill>
                  <a:schemeClr val="bg1"/>
                </a:solidFill>
              </a:rPr>
              <a:t>交互连接的强度</a:t>
            </a:r>
            <a:endParaRPr lang="en-US" altLang="zh-CN" sz="2800" b="1" dirty="0">
              <a:solidFill>
                <a:schemeClr val="bg1"/>
              </a:solidFill>
            </a:endParaRPr>
          </a:p>
          <a:p>
            <a:r>
              <a:rPr lang="zh-CN" altLang="en-US" sz="2800" b="1" dirty="0">
                <a:solidFill>
                  <a:schemeClr val="bg1"/>
                </a:solidFill>
              </a:rPr>
              <a:t>如果两个节点的共同邻居在所有邻居中比例越高，则认为这两个点间的连接强度越大。</a:t>
            </a:r>
            <a:endParaRPr lang="en-US" altLang="zh-CN" sz="2800" b="1" dirty="0">
              <a:solidFill>
                <a:schemeClr val="bg1"/>
              </a:solidFill>
            </a:endParaRPr>
          </a:p>
          <a:p>
            <a:endParaRPr lang="en-US" altLang="zh-CN" sz="2800" b="1" dirty="0">
              <a:solidFill>
                <a:schemeClr val="bg1"/>
              </a:solidFill>
            </a:endParaRPr>
          </a:p>
          <a:p>
            <a:r>
              <a:rPr lang="zh-CN" altLang="en-US" sz="2800" b="1" dirty="0">
                <a:solidFill>
                  <a:schemeClr val="bg1"/>
                </a:solidFill>
              </a:rPr>
              <a:t>用</a:t>
            </a:r>
            <a:r>
              <a:rPr lang="zh-CN" altLang="en-US" sz="2800" b="1" dirty="0">
                <a:solidFill>
                  <a:srgbClr val="FFFF00"/>
                </a:solidFill>
              </a:rPr>
              <a:t>邻居重叠度</a:t>
            </a:r>
            <a:r>
              <a:rPr lang="zh-CN" altLang="en-US" sz="2800" b="1" dirty="0">
                <a:solidFill>
                  <a:schemeClr val="bg1"/>
                </a:solidFill>
              </a:rPr>
              <a:t>定义 </a:t>
            </a:r>
            <a:endParaRPr lang="en-US" altLang="zh-CN" sz="2800" b="1" dirty="0">
              <a:solidFill>
                <a:schemeClr val="bg1"/>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81378020"/>
              </p:ext>
            </p:extLst>
          </p:nvPr>
        </p:nvGraphicFramePr>
        <p:xfrm>
          <a:off x="3419475" y="2543175"/>
          <a:ext cx="2844800" cy="965200"/>
        </p:xfrm>
        <a:graphic>
          <a:graphicData uri="http://schemas.openxmlformats.org/presentationml/2006/ole">
            <mc:AlternateContent xmlns:mc="http://schemas.openxmlformats.org/markup-compatibility/2006">
              <mc:Choice xmlns:v="urn:schemas-microsoft-com:vml" Requires="v">
                <p:oleObj name="Equation" r:id="rId3" imgW="2844720" imgH="965160" progId="Equation.DSMT4">
                  <p:embed/>
                </p:oleObj>
              </mc:Choice>
              <mc:Fallback>
                <p:oleObj name="Equation" r:id="rId3" imgW="2844720" imgH="965160" progId="Equation.DSMT4">
                  <p:embed/>
                  <p:pic>
                    <p:nvPicPr>
                      <p:cNvPr id="0" name=""/>
                      <p:cNvPicPr/>
                      <p:nvPr/>
                    </p:nvPicPr>
                    <p:blipFill>
                      <a:blip r:embed="rId4"/>
                      <a:stretch>
                        <a:fillRect/>
                      </a:stretch>
                    </p:blipFill>
                    <p:spPr>
                      <a:xfrm>
                        <a:off x="3419475" y="2543175"/>
                        <a:ext cx="2844800" cy="965200"/>
                      </a:xfrm>
                      <a:prstGeom prst="rect">
                        <a:avLst/>
                      </a:prstGeom>
                    </p:spPr>
                  </p:pic>
                </p:oleObj>
              </mc:Fallback>
            </mc:AlternateContent>
          </a:graphicData>
        </a:graphic>
      </p:graphicFrame>
      <p:pic>
        <p:nvPicPr>
          <p:cNvPr id="4" name="图片 3"/>
          <p:cNvPicPr>
            <a:picLocks noChangeAspect="1"/>
          </p:cNvPicPr>
          <p:nvPr/>
        </p:nvPicPr>
        <p:blipFill>
          <a:blip r:embed="rId5"/>
          <a:stretch>
            <a:fillRect/>
          </a:stretch>
        </p:blipFill>
        <p:spPr>
          <a:xfrm>
            <a:off x="665883" y="3789040"/>
            <a:ext cx="3960440" cy="2882337"/>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1881106467"/>
              </p:ext>
            </p:extLst>
          </p:nvPr>
        </p:nvGraphicFramePr>
        <p:xfrm>
          <a:off x="6156796" y="4599673"/>
          <a:ext cx="1079500" cy="381000"/>
        </p:xfrm>
        <a:graphic>
          <a:graphicData uri="http://schemas.openxmlformats.org/presentationml/2006/ole">
            <mc:AlternateContent xmlns:mc="http://schemas.openxmlformats.org/markup-compatibility/2006">
              <mc:Choice xmlns:v="urn:schemas-microsoft-com:vml" Requires="v">
                <p:oleObj name="Equation" r:id="rId6" imgW="1079280" imgH="380880" progId="Equation.DSMT4">
                  <p:embed/>
                </p:oleObj>
              </mc:Choice>
              <mc:Fallback>
                <p:oleObj name="Equation" r:id="rId6" imgW="1079280" imgH="380880" progId="Equation.DSMT4">
                  <p:embed/>
                  <p:pic>
                    <p:nvPicPr>
                      <p:cNvPr id="3" name="对象 2"/>
                      <p:cNvPicPr/>
                      <p:nvPr/>
                    </p:nvPicPr>
                    <p:blipFill>
                      <a:blip r:embed="rId7"/>
                      <a:stretch>
                        <a:fillRect/>
                      </a:stretch>
                    </p:blipFill>
                    <p:spPr>
                      <a:xfrm>
                        <a:off x="6156796" y="4599673"/>
                        <a:ext cx="1079500" cy="381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01182706"/>
              </p:ext>
            </p:extLst>
          </p:nvPr>
        </p:nvGraphicFramePr>
        <p:xfrm>
          <a:off x="6163146" y="5280822"/>
          <a:ext cx="1066800" cy="381000"/>
        </p:xfrm>
        <a:graphic>
          <a:graphicData uri="http://schemas.openxmlformats.org/presentationml/2006/ole">
            <mc:AlternateContent xmlns:mc="http://schemas.openxmlformats.org/markup-compatibility/2006">
              <mc:Choice xmlns:v="urn:schemas-microsoft-com:vml" Requires="v">
                <p:oleObj name="Equation" r:id="rId8" imgW="1066680" imgH="380880" progId="Equation.DSMT4">
                  <p:embed/>
                </p:oleObj>
              </mc:Choice>
              <mc:Fallback>
                <p:oleObj name="Equation" r:id="rId8" imgW="1066680" imgH="380880" progId="Equation.DSMT4">
                  <p:embed/>
                  <p:pic>
                    <p:nvPicPr>
                      <p:cNvPr id="9" name="对象 8"/>
                      <p:cNvPicPr/>
                      <p:nvPr/>
                    </p:nvPicPr>
                    <p:blipFill>
                      <a:blip r:embed="rId9"/>
                      <a:stretch>
                        <a:fillRect/>
                      </a:stretch>
                    </p:blipFill>
                    <p:spPr>
                      <a:xfrm>
                        <a:off x="6163146" y="5280822"/>
                        <a:ext cx="1066800" cy="381000"/>
                      </a:xfrm>
                      <a:prstGeom prst="rect">
                        <a:avLst/>
                      </a:prstGeom>
                    </p:spPr>
                  </p:pic>
                </p:oleObj>
              </mc:Fallback>
            </mc:AlternateContent>
          </a:graphicData>
        </a:graphic>
      </p:graphicFrame>
      <p:cxnSp>
        <p:nvCxnSpPr>
          <p:cNvPr id="11" name="直接连接符 10"/>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692786" y="2545418"/>
            <a:ext cx="2415718" cy="1015663"/>
          </a:xfrm>
          <a:prstGeom prst="rect">
            <a:avLst/>
          </a:prstGeom>
        </p:spPr>
        <p:txBody>
          <a:bodyPr wrap="square">
            <a:spAutoFit/>
          </a:bodyPr>
          <a:lstStyle/>
          <a:p>
            <a:r>
              <a:rPr lang="en-US" altLang="zh-CN" sz="2000" i="1" dirty="0">
                <a:solidFill>
                  <a:schemeClr val="bg1"/>
                </a:solidFill>
                <a:latin typeface="Times New Roman" panose="02020603050405020304" pitchFamily="18" charset="0"/>
                <a:cs typeface="Times New Roman" panose="02020603050405020304" pitchFamily="18" charset="0"/>
              </a:rPr>
              <a:t>N(</a:t>
            </a:r>
            <a:r>
              <a:rPr lang="en-US" altLang="zh-CN" sz="2000" i="1" dirty="0" err="1">
                <a:solidFill>
                  <a:schemeClr val="bg1"/>
                </a:solidFill>
                <a:latin typeface="Times New Roman" panose="02020603050405020304" pitchFamily="18" charset="0"/>
                <a:cs typeface="Times New Roman" panose="02020603050405020304" pitchFamily="18" charset="0"/>
              </a:rPr>
              <a:t>i</a:t>
            </a:r>
            <a:r>
              <a:rPr lang="en-US" altLang="zh-CN" sz="2000" i="1" dirty="0">
                <a:solidFill>
                  <a:schemeClr val="bg1"/>
                </a:solidFill>
                <a:latin typeface="Times New Roman" panose="02020603050405020304" pitchFamily="18" charset="0"/>
                <a:cs typeface="Times New Roman" panose="02020603050405020304" pitchFamily="18" charset="0"/>
              </a:rPr>
              <a:t>)</a:t>
            </a:r>
            <a:r>
              <a:rPr lang="zh-CN" altLang="en-US" sz="2000" i="1" dirty="0">
                <a:solidFill>
                  <a:schemeClr val="bg1"/>
                </a:solidFill>
                <a:latin typeface="Times New Roman" panose="02020603050405020304" pitchFamily="18" charset="0"/>
                <a:cs typeface="Times New Roman" panose="02020603050405020304" pitchFamily="18" charset="0"/>
              </a:rPr>
              <a:t>、</a:t>
            </a:r>
            <a:r>
              <a:rPr lang="en-US" altLang="zh-CN" sz="2000" i="1" dirty="0">
                <a:solidFill>
                  <a:schemeClr val="bg1"/>
                </a:solidFill>
                <a:latin typeface="Times New Roman" panose="02020603050405020304" pitchFamily="18" charset="0"/>
                <a:cs typeface="Times New Roman" panose="02020603050405020304" pitchFamily="18" charset="0"/>
              </a:rPr>
              <a:t>N(j)</a:t>
            </a:r>
            <a:r>
              <a:rPr lang="zh-CN" altLang="en-US" sz="2000" dirty="0">
                <a:solidFill>
                  <a:schemeClr val="bg1"/>
                </a:solidFill>
                <a:latin typeface="Times New Roman" panose="02020603050405020304" pitchFamily="18" charset="0"/>
                <a:cs typeface="Times New Roman" panose="02020603050405020304" pitchFamily="18" charset="0"/>
              </a:rPr>
              <a:t>分别为</a:t>
            </a:r>
            <a:r>
              <a:rPr lang="en-US" altLang="zh-CN" sz="2000" i="1" dirty="0" err="1">
                <a:solidFill>
                  <a:schemeClr val="bg1"/>
                </a:solidFill>
                <a:latin typeface="Times New Roman" panose="02020603050405020304" pitchFamily="18" charset="0"/>
                <a:cs typeface="Times New Roman" panose="02020603050405020304" pitchFamily="18" charset="0"/>
              </a:rPr>
              <a:t>i</a:t>
            </a:r>
            <a:r>
              <a:rPr lang="zh-CN" altLang="en-US" sz="2000" i="1" dirty="0">
                <a:solidFill>
                  <a:schemeClr val="bg1"/>
                </a:solidFill>
                <a:latin typeface="Times New Roman" panose="02020603050405020304" pitchFamily="18" charset="0"/>
                <a:cs typeface="Times New Roman" panose="02020603050405020304" pitchFamily="18" charset="0"/>
              </a:rPr>
              <a:t>、</a:t>
            </a:r>
            <a:r>
              <a:rPr lang="en-US" altLang="zh-CN" sz="2000" i="1" dirty="0">
                <a:solidFill>
                  <a:schemeClr val="bg1"/>
                </a:solidFill>
                <a:latin typeface="Times New Roman" panose="02020603050405020304" pitchFamily="18" charset="0"/>
                <a:cs typeface="Times New Roman" panose="02020603050405020304" pitchFamily="18" charset="0"/>
              </a:rPr>
              <a:t>j</a:t>
            </a:r>
            <a:r>
              <a:rPr lang="zh-CN" altLang="en-US" sz="2000" dirty="0">
                <a:solidFill>
                  <a:schemeClr val="bg1"/>
                </a:solidFill>
                <a:latin typeface="Times New Roman" panose="02020603050405020304" pitchFamily="18" charset="0"/>
                <a:cs typeface="Times New Roman" panose="02020603050405020304" pitchFamily="18" charset="0"/>
              </a:rPr>
              <a:t>不包含两端点的邻居集合</a:t>
            </a:r>
            <a:r>
              <a:rPr lang="zh-CN" altLang="en-US" sz="2000" i="1" dirty="0">
                <a:solidFill>
                  <a:schemeClr val="bg1"/>
                </a:solidFill>
              </a:rPr>
              <a:t>                          </a:t>
            </a:r>
            <a:endParaRPr lang="en-US" altLang="zh-CN" sz="2000" i="1" dirty="0">
              <a:solidFill>
                <a:schemeClr val="bg1"/>
              </a:solidFill>
            </a:endParaRPr>
          </a:p>
        </p:txBody>
      </p:sp>
    </p:spTree>
    <p:extLst>
      <p:ext uri="{BB962C8B-B14F-4D97-AF65-F5344CB8AC3E}">
        <p14:creationId xmlns:p14="http://schemas.microsoft.com/office/powerpoint/2010/main" val="3067714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交互连接强度</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强连接与弱连接</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0C7A470-E001-4189-A6B6-4D0DE39A26FE}"/>
              </a:ext>
            </a:extLst>
          </p:cNvPr>
          <p:cNvPicPr>
            <a:picLocks noChangeAspect="1"/>
          </p:cNvPicPr>
          <p:nvPr/>
        </p:nvPicPr>
        <p:blipFill>
          <a:blip r:embed="rId3"/>
          <a:stretch>
            <a:fillRect/>
          </a:stretch>
        </p:blipFill>
        <p:spPr>
          <a:xfrm>
            <a:off x="3635896" y="2132856"/>
            <a:ext cx="5092971" cy="4221088"/>
          </a:xfrm>
          <a:prstGeom prst="rect">
            <a:avLst/>
          </a:prstGeom>
        </p:spPr>
      </p:pic>
      <p:sp>
        <p:nvSpPr>
          <p:cNvPr id="13" name="矩形 12">
            <a:extLst>
              <a:ext uri="{FF2B5EF4-FFF2-40B4-BE49-F238E27FC236}">
                <a16:creationId xmlns:a16="http://schemas.microsoft.com/office/drawing/2014/main" id="{EB129E40-878B-49C6-862C-C0128EF0004C}"/>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美国全国人口的</a:t>
            </a:r>
            <a:r>
              <a:rPr lang="en-US" altLang="zh-CN" sz="2800" b="1" dirty="0">
                <a:solidFill>
                  <a:schemeClr val="bg1"/>
                </a:solidFill>
              </a:rPr>
              <a:t>20</a:t>
            </a:r>
            <a:r>
              <a:rPr lang="zh-CN" altLang="en-US" sz="2800" b="1" dirty="0">
                <a:solidFill>
                  <a:schemeClr val="bg1"/>
                </a:solidFill>
              </a:rPr>
              <a:t>％， </a:t>
            </a:r>
            <a:r>
              <a:rPr lang="en-US" altLang="zh-CN" sz="2800" b="1" dirty="0">
                <a:solidFill>
                  <a:schemeClr val="bg1"/>
                </a:solidFill>
              </a:rPr>
              <a:t>18</a:t>
            </a:r>
            <a:r>
              <a:rPr lang="zh-CN" altLang="en-US" sz="2800" b="1" dirty="0">
                <a:solidFill>
                  <a:schemeClr val="bg1"/>
                </a:solidFill>
              </a:rPr>
              <a:t>周的通信数据</a:t>
            </a:r>
            <a:endParaRPr lang="en-US" altLang="zh-CN" sz="2800" b="1" dirty="0">
              <a:solidFill>
                <a:schemeClr val="bg1"/>
              </a:solidFill>
            </a:endParaRPr>
          </a:p>
        </p:txBody>
      </p:sp>
      <p:sp>
        <p:nvSpPr>
          <p:cNvPr id="14" name="矩形 13">
            <a:extLst>
              <a:ext uri="{FF2B5EF4-FFF2-40B4-BE49-F238E27FC236}">
                <a16:creationId xmlns:a16="http://schemas.microsoft.com/office/drawing/2014/main" id="{F245CF4B-1DDE-43CD-A92F-20A2D5693620}"/>
              </a:ext>
            </a:extLst>
          </p:cNvPr>
          <p:cNvSpPr/>
          <p:nvPr/>
        </p:nvSpPr>
        <p:spPr>
          <a:xfrm>
            <a:off x="179512" y="1426195"/>
            <a:ext cx="4572000" cy="523220"/>
          </a:xfrm>
          <a:prstGeom prst="rect">
            <a:avLst/>
          </a:prstGeom>
        </p:spPr>
        <p:txBody>
          <a:bodyPr>
            <a:spAutoFit/>
          </a:bodyPr>
          <a:lstStyle/>
          <a:p>
            <a:r>
              <a:rPr lang="zh-CN" altLang="en-US" sz="2800" b="1" dirty="0">
                <a:solidFill>
                  <a:schemeClr val="bg1"/>
                </a:solidFill>
              </a:rPr>
              <a:t>交互连接强度：通话时长 </a:t>
            </a:r>
          </a:p>
        </p:txBody>
      </p:sp>
      <p:sp>
        <p:nvSpPr>
          <p:cNvPr id="15" name="矩形 14">
            <a:extLst>
              <a:ext uri="{FF2B5EF4-FFF2-40B4-BE49-F238E27FC236}">
                <a16:creationId xmlns:a16="http://schemas.microsoft.com/office/drawing/2014/main" id="{1BA31803-ED2B-4F49-8F8A-85A5B71B489D}"/>
              </a:ext>
            </a:extLst>
          </p:cNvPr>
          <p:cNvSpPr/>
          <p:nvPr/>
        </p:nvSpPr>
        <p:spPr>
          <a:xfrm>
            <a:off x="323528" y="3389320"/>
            <a:ext cx="4572000" cy="1708160"/>
          </a:xfrm>
          <a:prstGeom prst="rect">
            <a:avLst/>
          </a:prstGeom>
        </p:spPr>
        <p:txBody>
          <a:bodyPr>
            <a:spAutoFit/>
          </a:bodyPr>
          <a:lstStyle/>
          <a:p>
            <a:endParaRPr lang="zh-CN" altLang="en-US" sz="1050" dirty="0">
              <a:solidFill>
                <a:srgbClr val="000000"/>
              </a:solidFill>
              <a:latin typeface="楷体" panose="02010609060101010101" pitchFamily="49" charset="-122"/>
              <a:ea typeface="楷体" panose="02010609060101010101" pitchFamily="49" charset="-122"/>
            </a:endParaRPr>
          </a:p>
          <a:p>
            <a:endParaRPr lang="zh-CN" altLang="en-US" sz="1050" dirty="0">
              <a:latin typeface="楷体" panose="02010609060101010101" pitchFamily="49" charset="-122"/>
              <a:ea typeface="楷体" panose="02010609060101010101" pitchFamily="49" charset="-122"/>
            </a:endParaRPr>
          </a:p>
          <a:p>
            <a:r>
              <a:rPr lang="zh-CN" altLang="en-US" sz="2800" b="1" dirty="0">
                <a:solidFill>
                  <a:srgbClr val="FF0000"/>
                </a:solidFill>
              </a:rPr>
              <a:t>横轴 </a:t>
            </a:r>
            <a:r>
              <a:rPr lang="en-US" altLang="zh-CN" sz="2800" b="1" dirty="0">
                <a:solidFill>
                  <a:schemeClr val="bg1"/>
                </a:solidFill>
              </a:rPr>
              <a:t>-</a:t>
            </a:r>
            <a:r>
              <a:rPr lang="zh-CN" altLang="en-US" sz="2800" b="1" dirty="0">
                <a:solidFill>
                  <a:schemeClr val="bg1"/>
                </a:solidFill>
              </a:rPr>
              <a:t>交互连接强度</a:t>
            </a:r>
            <a:endParaRPr lang="en-US" altLang="zh-CN" sz="2800" b="1" dirty="0">
              <a:solidFill>
                <a:schemeClr val="bg1"/>
              </a:solidFill>
            </a:endParaRPr>
          </a:p>
          <a:p>
            <a:endParaRPr lang="en-US" altLang="zh-CN" sz="2800" b="1" dirty="0">
              <a:solidFill>
                <a:schemeClr val="bg1"/>
              </a:solidFill>
            </a:endParaRPr>
          </a:p>
          <a:p>
            <a:r>
              <a:rPr lang="zh-CN" altLang="en-US" sz="2800" b="1" dirty="0">
                <a:solidFill>
                  <a:srgbClr val="FF0000"/>
                </a:solidFill>
              </a:rPr>
              <a:t>纵轴 </a:t>
            </a:r>
            <a:r>
              <a:rPr lang="en-US" altLang="zh-CN" sz="2800" b="1" dirty="0">
                <a:solidFill>
                  <a:schemeClr val="bg1"/>
                </a:solidFill>
              </a:rPr>
              <a:t>-</a:t>
            </a:r>
            <a:r>
              <a:rPr lang="zh-CN" altLang="en-US" sz="2800" b="1" dirty="0">
                <a:solidFill>
                  <a:schemeClr val="bg1"/>
                </a:solidFill>
              </a:rPr>
              <a:t>邻居重叠度</a:t>
            </a:r>
          </a:p>
        </p:txBody>
      </p:sp>
    </p:spTree>
    <p:extLst>
      <p:ext uri="{BB962C8B-B14F-4D97-AF65-F5344CB8AC3E}">
        <p14:creationId xmlns:p14="http://schemas.microsoft.com/office/powerpoint/2010/main" val="3421507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交互连接嵌入性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DF1E7213-E806-4846-BA58-4C6D7136636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0A0E55B-EB4B-436B-ABE2-A5941365E994}"/>
              </a:ext>
            </a:extLst>
          </p:cNvPr>
          <p:cNvSpPr/>
          <p:nvPr/>
        </p:nvSpPr>
        <p:spPr>
          <a:xfrm>
            <a:off x="179512" y="778640"/>
            <a:ext cx="8712969" cy="954107"/>
          </a:xfrm>
          <a:prstGeom prst="rect">
            <a:avLst/>
          </a:prstGeom>
        </p:spPr>
        <p:txBody>
          <a:bodyPr wrap="square">
            <a:spAutoFit/>
          </a:bodyPr>
          <a:lstStyle/>
          <a:p>
            <a:r>
              <a:rPr lang="zh-CN" altLang="en-US" sz="2800" b="1" dirty="0">
                <a:solidFill>
                  <a:schemeClr val="bg1"/>
                </a:solidFill>
              </a:rPr>
              <a:t>交互连接的嵌入性</a:t>
            </a:r>
            <a:endParaRPr lang="en-US" altLang="zh-CN" sz="2800" b="1" dirty="0">
              <a:solidFill>
                <a:schemeClr val="bg1"/>
              </a:solidFill>
            </a:endParaRPr>
          </a:p>
          <a:p>
            <a:r>
              <a:rPr lang="zh-CN" altLang="en-US" sz="2800" b="1" dirty="0">
                <a:solidFill>
                  <a:schemeClr val="bg1"/>
                </a:solidFill>
              </a:rPr>
              <a:t>两个节点共同邻居数量（</a:t>
            </a:r>
            <a:r>
              <a:rPr lang="zh-CN" altLang="en-US" sz="2800" b="1" dirty="0">
                <a:solidFill>
                  <a:srgbClr val="FFFF00"/>
                </a:solidFill>
              </a:rPr>
              <a:t>邻居重叠度的分子</a:t>
            </a:r>
            <a:r>
              <a:rPr lang="zh-CN" altLang="en-US" sz="2800" b="1" dirty="0">
                <a:solidFill>
                  <a:schemeClr val="bg1"/>
                </a:solidFill>
              </a:rPr>
              <a:t>） </a:t>
            </a:r>
            <a:endParaRPr lang="en-US" altLang="zh-CN" sz="2800" b="1" dirty="0">
              <a:solidFill>
                <a:schemeClr val="bg1"/>
              </a:solidFill>
            </a:endParaRPr>
          </a:p>
        </p:txBody>
      </p:sp>
      <p:pic>
        <p:nvPicPr>
          <p:cNvPr id="3" name="图片 2">
            <a:extLst>
              <a:ext uri="{FF2B5EF4-FFF2-40B4-BE49-F238E27FC236}">
                <a16:creationId xmlns:a16="http://schemas.microsoft.com/office/drawing/2014/main" id="{E56F25C2-15DD-4E3C-9EB2-205161B7CD1C}"/>
              </a:ext>
            </a:extLst>
          </p:cNvPr>
          <p:cNvPicPr>
            <a:picLocks noChangeAspect="1"/>
          </p:cNvPicPr>
          <p:nvPr/>
        </p:nvPicPr>
        <p:blipFill>
          <a:blip r:embed="rId3"/>
          <a:stretch>
            <a:fillRect/>
          </a:stretch>
        </p:blipFill>
        <p:spPr>
          <a:xfrm>
            <a:off x="4338954" y="1988840"/>
            <a:ext cx="4121478" cy="3686643"/>
          </a:xfrm>
          <a:prstGeom prst="rect">
            <a:avLst/>
          </a:prstGeom>
        </p:spPr>
      </p:pic>
      <p:sp>
        <p:nvSpPr>
          <p:cNvPr id="4" name="矩形 3">
            <a:extLst>
              <a:ext uri="{FF2B5EF4-FFF2-40B4-BE49-F238E27FC236}">
                <a16:creationId xmlns:a16="http://schemas.microsoft.com/office/drawing/2014/main" id="{5385AD92-BE03-465C-ADEE-AE164CBBDA86}"/>
              </a:ext>
            </a:extLst>
          </p:cNvPr>
          <p:cNvSpPr/>
          <p:nvPr/>
        </p:nvSpPr>
        <p:spPr>
          <a:xfrm>
            <a:off x="179512" y="2476053"/>
            <a:ext cx="3816424" cy="1200329"/>
          </a:xfrm>
          <a:prstGeom prst="rect">
            <a:avLst/>
          </a:prstGeom>
        </p:spPr>
        <p:txBody>
          <a:bodyPr wrap="square">
            <a:spAutoFit/>
          </a:bodyPr>
          <a:lstStyle/>
          <a:p>
            <a:r>
              <a:rPr lang="zh-CN" altLang="en-US" sz="2400" b="1" dirty="0">
                <a:solidFill>
                  <a:schemeClr val="bg1"/>
                </a:solidFill>
              </a:rPr>
              <a:t>连接大量低嵌入性边的节点跨越了系统中的一个结构洞，譬如图中</a:t>
            </a:r>
            <a:r>
              <a:rPr lang="en-US" altLang="zh-CN" sz="2400" b="1" dirty="0">
                <a:solidFill>
                  <a:schemeClr val="bg1"/>
                </a:solidFill>
              </a:rPr>
              <a:t>B</a:t>
            </a:r>
            <a:endParaRPr lang="zh-CN" altLang="en-US" sz="2400" b="1" dirty="0">
              <a:solidFill>
                <a:schemeClr val="bg1"/>
              </a:solidFill>
            </a:endParaRPr>
          </a:p>
        </p:txBody>
      </p:sp>
      <p:sp>
        <p:nvSpPr>
          <p:cNvPr id="5" name="矩形 4">
            <a:extLst>
              <a:ext uri="{FF2B5EF4-FFF2-40B4-BE49-F238E27FC236}">
                <a16:creationId xmlns:a16="http://schemas.microsoft.com/office/drawing/2014/main" id="{ED83A4BE-3F97-44AF-8A96-D34CCF06C017}"/>
              </a:ext>
            </a:extLst>
          </p:cNvPr>
          <p:cNvSpPr/>
          <p:nvPr/>
        </p:nvSpPr>
        <p:spPr>
          <a:xfrm>
            <a:off x="251520" y="5741094"/>
            <a:ext cx="8622704" cy="1000274"/>
          </a:xfrm>
          <a:prstGeom prst="rect">
            <a:avLst/>
          </a:prstGeom>
        </p:spPr>
        <p:txBody>
          <a:bodyPr wrap="square">
            <a:spAutoFit/>
          </a:bodyPr>
          <a:lstStyle/>
          <a:p>
            <a:endParaRPr lang="zh-CN" altLang="en-US" sz="1100" dirty="0">
              <a:solidFill>
                <a:srgbClr val="000000"/>
              </a:solidFill>
              <a:latin typeface="楷体" panose="02010609060101010101" pitchFamily="49" charset="-122"/>
              <a:ea typeface="楷体" panose="02010609060101010101" pitchFamily="49" charset="-122"/>
            </a:endParaRPr>
          </a:p>
          <a:p>
            <a:r>
              <a:rPr lang="zh-CN" altLang="en-US" sz="2400" b="1" dirty="0">
                <a:solidFill>
                  <a:schemeClr val="bg1"/>
                </a:solidFill>
              </a:rPr>
              <a:t>通常认为系统中存在的结构洞可以为处于该位置的个体带来信息和资源上的优势</a:t>
            </a:r>
          </a:p>
        </p:txBody>
      </p:sp>
    </p:spTree>
    <p:extLst>
      <p:ext uri="{BB962C8B-B14F-4D97-AF65-F5344CB8AC3E}">
        <p14:creationId xmlns:p14="http://schemas.microsoft.com/office/powerpoint/2010/main" val="2241262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交互连接介数中心性</a:t>
            </a:r>
          </a:p>
        </p:txBody>
      </p:sp>
      <p:sp>
        <p:nvSpPr>
          <p:cNvPr id="8" name="矩形 7"/>
          <p:cNvSpPr/>
          <p:nvPr/>
        </p:nvSpPr>
        <p:spPr>
          <a:xfrm>
            <a:off x="3295" y="654388"/>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09F61A-D799-40E3-B60B-ECDA93CC6086}"/>
              </a:ext>
            </a:extLst>
          </p:cNvPr>
          <p:cNvCxnSpPr/>
          <p:nvPr/>
        </p:nvCxnSpPr>
        <p:spPr>
          <a:xfrm>
            <a:off x="251520" y="1268760"/>
            <a:ext cx="8208912"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CCEF09-13E6-494E-A68A-4EC6FC3C5A6E}"/>
              </a:ext>
            </a:extLst>
          </p:cNvPr>
          <p:cNvSpPr/>
          <p:nvPr/>
        </p:nvSpPr>
        <p:spPr>
          <a:xfrm>
            <a:off x="179512" y="778640"/>
            <a:ext cx="8712969" cy="523220"/>
          </a:xfrm>
          <a:prstGeom prst="rect">
            <a:avLst/>
          </a:prstGeom>
        </p:spPr>
        <p:txBody>
          <a:bodyPr wrap="square">
            <a:spAutoFit/>
          </a:bodyPr>
          <a:lstStyle/>
          <a:p>
            <a:r>
              <a:rPr lang="zh-CN" altLang="en-US" sz="2800" b="1" dirty="0">
                <a:solidFill>
                  <a:schemeClr val="bg1"/>
                </a:solidFill>
              </a:rPr>
              <a:t>交互连接介数中心性（</a:t>
            </a:r>
            <a:r>
              <a:rPr lang="en-US" altLang="zh-CN" sz="2800" b="1" dirty="0">
                <a:solidFill>
                  <a:schemeClr val="bg1"/>
                </a:solidFill>
              </a:rPr>
              <a:t>Betweenness centrality</a:t>
            </a:r>
            <a:r>
              <a:rPr lang="zh-CN" altLang="en-US" sz="2800" b="1" dirty="0">
                <a:solidFill>
                  <a:schemeClr val="bg1"/>
                </a:solidFill>
              </a:rPr>
              <a:t>）</a:t>
            </a:r>
          </a:p>
        </p:txBody>
      </p:sp>
      <p:sp>
        <p:nvSpPr>
          <p:cNvPr id="7" name="矩形 6">
            <a:extLst>
              <a:ext uri="{FF2B5EF4-FFF2-40B4-BE49-F238E27FC236}">
                <a16:creationId xmlns:a16="http://schemas.microsoft.com/office/drawing/2014/main" id="{8FECAC78-DA04-40ED-80BF-6D2B6A1EEA56}"/>
              </a:ext>
            </a:extLst>
          </p:cNvPr>
          <p:cNvSpPr/>
          <p:nvPr/>
        </p:nvSpPr>
        <p:spPr>
          <a:xfrm>
            <a:off x="179512" y="1620083"/>
            <a:ext cx="8856984" cy="5262979"/>
          </a:xfrm>
          <a:prstGeom prst="rect">
            <a:avLst/>
          </a:prstGeom>
        </p:spPr>
        <p:txBody>
          <a:bodyPr wrap="square">
            <a:spAutoFit/>
          </a:bodyPr>
          <a:lstStyle/>
          <a:p>
            <a:r>
              <a:rPr lang="zh-CN" altLang="en-US" sz="2800" b="1" dirty="0">
                <a:solidFill>
                  <a:schemeClr val="bg1"/>
                </a:solidFill>
              </a:rPr>
              <a:t>发现交互中“</a:t>
            </a:r>
            <a:r>
              <a:rPr lang="zh-CN" altLang="en-US" sz="2800" b="1" dirty="0">
                <a:solidFill>
                  <a:srgbClr val="FF0000"/>
                </a:solidFill>
              </a:rPr>
              <a:t>最关键</a:t>
            </a:r>
            <a:r>
              <a:rPr lang="zh-CN" altLang="en-US" sz="2800" b="1" dirty="0">
                <a:solidFill>
                  <a:schemeClr val="bg1"/>
                </a:solidFill>
              </a:rPr>
              <a:t>”的边：许多节点之间的最短路径都要经过它</a:t>
            </a:r>
            <a:endParaRPr lang="en-US" altLang="zh-CN" sz="2800" b="1" dirty="0">
              <a:solidFill>
                <a:schemeClr val="bg1"/>
              </a:solidFill>
            </a:endParaRPr>
          </a:p>
          <a:p>
            <a:endParaRPr lang="en-US" altLang="zh-CN" sz="2800" b="1" dirty="0">
              <a:solidFill>
                <a:schemeClr val="bg1"/>
              </a:solidFill>
            </a:endParaRPr>
          </a:p>
          <a:p>
            <a:r>
              <a:rPr lang="zh-CN" altLang="en-US" sz="2800" b="1" dirty="0">
                <a:solidFill>
                  <a:srgbClr val="FFFF00"/>
                </a:solidFill>
              </a:rPr>
              <a:t>介数：</a:t>
            </a:r>
            <a:endParaRPr lang="en-US" altLang="zh-CN" sz="2800" b="1" dirty="0">
              <a:solidFill>
                <a:srgbClr val="FFFF00"/>
              </a:solidFill>
            </a:endParaRPr>
          </a:p>
          <a:p>
            <a:r>
              <a:rPr lang="zh-CN" altLang="en-US" sz="2800" b="1">
                <a:solidFill>
                  <a:schemeClr val="bg1"/>
                </a:solidFill>
              </a:rPr>
              <a:t>交互连接介数中心性为该交互连接上所有节点对间</a:t>
            </a:r>
            <a:r>
              <a:rPr lang="zh-CN" altLang="en-US" sz="2800" b="1" dirty="0">
                <a:solidFill>
                  <a:schemeClr val="bg1"/>
                </a:solidFill>
              </a:rPr>
              <a:t>最</a:t>
            </a:r>
            <a:r>
              <a:rPr lang="zh-CN" altLang="en-US" sz="2800" b="1">
                <a:solidFill>
                  <a:schemeClr val="bg1"/>
                </a:solidFill>
              </a:rPr>
              <a:t>短路径流</a:t>
            </a:r>
            <a:r>
              <a:rPr lang="zh-CN" altLang="en-US" sz="2800" b="1" dirty="0">
                <a:solidFill>
                  <a:schemeClr val="bg1"/>
                </a:solidFill>
              </a:rPr>
              <a:t>量之和。</a:t>
            </a:r>
            <a:endParaRPr lang="en-US" altLang="zh-CN" sz="2800" b="1" dirty="0">
              <a:solidFill>
                <a:schemeClr val="bg1"/>
              </a:solidFill>
            </a:endParaRPr>
          </a:p>
          <a:p>
            <a:endParaRPr lang="en-US" altLang="zh-CN" sz="2800" b="1" dirty="0">
              <a:solidFill>
                <a:schemeClr val="bg1"/>
              </a:solidFill>
            </a:endParaRPr>
          </a:p>
          <a:p>
            <a:r>
              <a:rPr lang="zh-CN" altLang="en-US" sz="2800" b="1" dirty="0">
                <a:solidFill>
                  <a:schemeClr val="bg1"/>
                </a:solidFill>
              </a:rPr>
              <a:t>两个节点</a:t>
            </a:r>
            <a:r>
              <a:rPr lang="en-US" altLang="zh-CN" sz="2800" b="1" dirty="0">
                <a:solidFill>
                  <a:schemeClr val="bg1"/>
                </a:solidFill>
              </a:rPr>
              <a:t>A</a:t>
            </a:r>
            <a:r>
              <a:rPr lang="zh-CN" altLang="en-US" sz="2800" b="1" dirty="0">
                <a:solidFill>
                  <a:schemeClr val="bg1"/>
                </a:solidFill>
              </a:rPr>
              <a:t>和</a:t>
            </a:r>
            <a:r>
              <a:rPr lang="en-US" altLang="zh-CN" sz="2800" b="1" dirty="0">
                <a:solidFill>
                  <a:schemeClr val="bg1"/>
                </a:solidFill>
              </a:rPr>
              <a:t>B</a:t>
            </a:r>
            <a:r>
              <a:rPr lang="zh-CN" altLang="en-US" sz="2800" b="1" dirty="0">
                <a:solidFill>
                  <a:schemeClr val="bg1"/>
                </a:solidFill>
              </a:rPr>
              <a:t>，设想</a:t>
            </a:r>
            <a:r>
              <a:rPr lang="en-US" altLang="zh-CN" sz="2800" b="1" dirty="0">
                <a:solidFill>
                  <a:schemeClr val="bg1"/>
                </a:solidFill>
              </a:rPr>
              <a:t>1</a:t>
            </a:r>
            <a:r>
              <a:rPr lang="zh-CN" altLang="en-US" sz="2800" b="1" dirty="0">
                <a:solidFill>
                  <a:schemeClr val="bg1"/>
                </a:solidFill>
              </a:rPr>
              <a:t>个单位的流量从</a:t>
            </a:r>
            <a:r>
              <a:rPr lang="en-US" altLang="zh-CN" sz="2800" b="1" dirty="0">
                <a:solidFill>
                  <a:schemeClr val="bg1"/>
                </a:solidFill>
              </a:rPr>
              <a:t>A</a:t>
            </a:r>
            <a:r>
              <a:rPr lang="zh-CN" altLang="en-US" sz="2800" b="1" dirty="0">
                <a:solidFill>
                  <a:schemeClr val="bg1"/>
                </a:solidFill>
              </a:rPr>
              <a:t>到</a:t>
            </a:r>
            <a:r>
              <a:rPr lang="en-US" altLang="zh-CN" sz="2800" b="1" dirty="0">
                <a:solidFill>
                  <a:schemeClr val="bg1"/>
                </a:solidFill>
              </a:rPr>
              <a:t>B</a:t>
            </a:r>
            <a:r>
              <a:rPr lang="zh-CN" altLang="en-US" sz="2800" b="1" dirty="0">
                <a:solidFill>
                  <a:schemeClr val="bg1"/>
                </a:solidFill>
              </a:rPr>
              <a:t>，均分到它们之间所有的最短路径上</a:t>
            </a:r>
            <a:r>
              <a:rPr lang="en-US" altLang="zh-CN" sz="2800" b="1" dirty="0">
                <a:solidFill>
                  <a:schemeClr val="bg1"/>
                </a:solidFill>
              </a:rPr>
              <a:t>:</a:t>
            </a:r>
          </a:p>
          <a:p>
            <a:pPr marL="457200" indent="-457200">
              <a:buFont typeface="Arial" panose="020B0604020202020204" pitchFamily="34" charset="0"/>
              <a:buChar char="•"/>
            </a:pPr>
            <a:r>
              <a:rPr lang="en-US" altLang="zh-CN" sz="2800" b="1" dirty="0">
                <a:solidFill>
                  <a:schemeClr val="bg1"/>
                </a:solidFill>
              </a:rPr>
              <a:t>k</a:t>
            </a:r>
            <a:r>
              <a:rPr lang="zh-CN" altLang="en-US" sz="2800" b="1" dirty="0">
                <a:solidFill>
                  <a:schemeClr val="bg1"/>
                </a:solidFill>
              </a:rPr>
              <a:t>条路径，则每条路径上分得</a:t>
            </a:r>
            <a:r>
              <a:rPr lang="en-US" altLang="zh-CN" sz="2800" b="1" dirty="0">
                <a:solidFill>
                  <a:schemeClr val="bg1"/>
                </a:solidFill>
              </a:rPr>
              <a:t>1/k;</a:t>
            </a:r>
          </a:p>
          <a:p>
            <a:pPr marL="457200" indent="-457200">
              <a:buFont typeface="Arial" panose="020B0604020202020204" pitchFamily="34" charset="0"/>
              <a:buChar char="•"/>
            </a:pPr>
            <a:r>
              <a:rPr lang="zh-CN" altLang="en-US" sz="2800" b="1" dirty="0">
                <a:solidFill>
                  <a:schemeClr val="bg1"/>
                </a:solidFill>
              </a:rPr>
              <a:t>若一条边被</a:t>
            </a:r>
            <a:r>
              <a:rPr lang="en-US" altLang="zh-CN" sz="2800" b="1" dirty="0">
                <a:solidFill>
                  <a:schemeClr val="bg1"/>
                </a:solidFill>
              </a:rPr>
              <a:t>m</a:t>
            </a:r>
            <a:r>
              <a:rPr lang="zh-CN" altLang="en-US" sz="2800" b="1" dirty="0">
                <a:solidFill>
                  <a:schemeClr val="bg1"/>
                </a:solidFill>
              </a:rPr>
              <a:t>条路径共用，则在它上面流过</a:t>
            </a:r>
            <a:r>
              <a:rPr lang="en-US" altLang="zh-CN" sz="2800" b="1" dirty="0">
                <a:solidFill>
                  <a:schemeClr val="bg1"/>
                </a:solidFill>
              </a:rPr>
              <a:t>m/k;</a:t>
            </a:r>
          </a:p>
          <a:p>
            <a:r>
              <a:rPr lang="zh-CN" altLang="en-US" sz="2800" b="1" dirty="0">
                <a:solidFill>
                  <a:schemeClr val="bg1"/>
                </a:solidFill>
              </a:rPr>
              <a:t>所有节点对都考虑后，一条边的累记流量就是它的介数</a:t>
            </a:r>
          </a:p>
        </p:txBody>
      </p:sp>
    </p:spTree>
    <p:extLst>
      <p:ext uri="{BB962C8B-B14F-4D97-AF65-F5344CB8AC3E}">
        <p14:creationId xmlns:p14="http://schemas.microsoft.com/office/powerpoint/2010/main" val="2195031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交互连接正负性</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结构平衡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sp>
        <p:nvSpPr>
          <p:cNvPr id="9" name="矩形 8"/>
          <p:cNvSpPr/>
          <p:nvPr/>
        </p:nvSpPr>
        <p:spPr>
          <a:xfrm>
            <a:off x="323528" y="888638"/>
            <a:ext cx="7056784" cy="1261884"/>
          </a:xfrm>
          <a:prstGeom prst="rect">
            <a:avLst/>
          </a:prstGeom>
        </p:spPr>
        <p:txBody>
          <a:bodyPr wrap="square">
            <a:spAutoFit/>
          </a:bodyPr>
          <a:lstStyle/>
          <a:p>
            <a:r>
              <a:rPr lang="zh-CN" altLang="en-US" sz="2800" b="1" dirty="0">
                <a:solidFill>
                  <a:schemeClr val="bg1"/>
                </a:solidFill>
              </a:rPr>
              <a:t>交互连接正负性</a:t>
            </a:r>
            <a:endParaRPr lang="en-US" altLang="zh-CN" sz="2800" b="1" dirty="0">
              <a:solidFill>
                <a:schemeClr val="bg1"/>
              </a:solidFill>
            </a:endParaRPr>
          </a:p>
          <a:p>
            <a:r>
              <a:rPr lang="zh-CN" altLang="en-US" sz="2400" dirty="0">
                <a:solidFill>
                  <a:schemeClr val="bg1"/>
                </a:solidFill>
              </a:rPr>
              <a:t>除连接强度以外，交互连接还存在正负性</a:t>
            </a:r>
            <a:endParaRPr lang="en-US" altLang="zh-CN" sz="2400" dirty="0">
              <a:solidFill>
                <a:schemeClr val="bg1"/>
              </a:solidFill>
            </a:endParaRPr>
          </a:p>
          <a:p>
            <a:r>
              <a:rPr lang="zh-CN" altLang="en-US" sz="2400" b="1" dirty="0">
                <a:solidFill>
                  <a:srgbClr val="FF0000"/>
                </a:solidFill>
              </a:rPr>
              <a:t>譬如朋友间的连接为（</a:t>
            </a:r>
            <a:r>
              <a:rPr lang="en-US" altLang="zh-CN" sz="2400" b="1" dirty="0">
                <a:solidFill>
                  <a:srgbClr val="FF0000"/>
                </a:solidFill>
              </a:rPr>
              <a:t>+</a:t>
            </a:r>
            <a:r>
              <a:rPr lang="zh-CN" altLang="en-US" sz="2400" b="1" dirty="0">
                <a:solidFill>
                  <a:srgbClr val="FF0000"/>
                </a:solidFill>
              </a:rPr>
              <a:t>），敌人间的连接为（</a:t>
            </a:r>
            <a:r>
              <a:rPr lang="en-US" altLang="zh-CN" sz="2400" b="1" dirty="0">
                <a:solidFill>
                  <a:srgbClr val="FF0000"/>
                </a:solidFill>
              </a:rPr>
              <a:t>-</a:t>
            </a:r>
            <a:r>
              <a:rPr lang="zh-CN" altLang="en-US" sz="2400" b="1" dirty="0">
                <a:solidFill>
                  <a:srgbClr val="FF0000"/>
                </a:solidFill>
              </a:rPr>
              <a:t>）</a:t>
            </a:r>
            <a:endParaRPr lang="en-US" altLang="zh-CN" sz="2800" b="1" dirty="0">
              <a:solidFill>
                <a:schemeClr val="bg1"/>
              </a:solidFill>
            </a:endParaRPr>
          </a:p>
        </p:txBody>
      </p:sp>
      <p:pic>
        <p:nvPicPr>
          <p:cNvPr id="3" name="图片 2"/>
          <p:cNvPicPr>
            <a:picLocks noChangeAspect="1"/>
          </p:cNvPicPr>
          <p:nvPr/>
        </p:nvPicPr>
        <p:blipFill>
          <a:blip r:embed="rId3"/>
          <a:stretch>
            <a:fillRect/>
          </a:stretch>
        </p:blipFill>
        <p:spPr>
          <a:xfrm>
            <a:off x="467545" y="2399442"/>
            <a:ext cx="5184576" cy="4305253"/>
          </a:xfrm>
          <a:prstGeom prst="rect">
            <a:avLst/>
          </a:prstGeom>
        </p:spPr>
      </p:pic>
      <p:sp>
        <p:nvSpPr>
          <p:cNvPr id="11" name="矩形 10"/>
          <p:cNvSpPr/>
          <p:nvPr/>
        </p:nvSpPr>
        <p:spPr>
          <a:xfrm>
            <a:off x="6156176" y="4544541"/>
            <a:ext cx="2664296" cy="1692771"/>
          </a:xfrm>
          <a:prstGeom prst="rect">
            <a:avLst/>
          </a:prstGeom>
        </p:spPr>
        <p:txBody>
          <a:bodyPr wrap="square">
            <a:spAutoFit/>
          </a:bodyPr>
          <a:lstStyle/>
          <a:p>
            <a:r>
              <a:rPr lang="zh-CN" altLang="en-US" sz="2400" b="1" dirty="0">
                <a:solidFill>
                  <a:schemeClr val="bg1"/>
                </a:solidFill>
              </a:rPr>
              <a:t>平衡的连接关系为：</a:t>
            </a:r>
            <a:endParaRPr lang="en-US" altLang="zh-CN" sz="2400" b="1" dirty="0">
              <a:solidFill>
                <a:schemeClr val="bg1"/>
              </a:solidFill>
            </a:endParaRPr>
          </a:p>
          <a:p>
            <a:endParaRPr lang="en-US" altLang="zh-CN" sz="2400" b="1" dirty="0">
              <a:solidFill>
                <a:schemeClr val="bg1"/>
              </a:solidFill>
            </a:endParaRPr>
          </a:p>
          <a:p>
            <a:r>
              <a:rPr lang="zh-CN" altLang="en-US" sz="2800" b="1" dirty="0">
                <a:solidFill>
                  <a:schemeClr val="bg1"/>
                </a:solidFill>
              </a:rPr>
              <a:t>（</a:t>
            </a:r>
            <a:r>
              <a:rPr lang="en-US" altLang="zh-CN" sz="2800" b="1" dirty="0">
                <a:solidFill>
                  <a:schemeClr val="bg1"/>
                </a:solidFill>
              </a:rPr>
              <a:t>+ + +</a:t>
            </a:r>
            <a:r>
              <a:rPr lang="zh-CN" altLang="en-US" sz="2800" b="1" dirty="0">
                <a:solidFill>
                  <a:schemeClr val="bg1"/>
                </a:solidFill>
              </a:rPr>
              <a:t>）</a:t>
            </a:r>
            <a:endParaRPr lang="en-US" altLang="zh-CN" sz="2800" b="1" dirty="0">
              <a:solidFill>
                <a:schemeClr val="bg1"/>
              </a:solidFill>
            </a:endParaRPr>
          </a:p>
          <a:p>
            <a:r>
              <a:rPr lang="zh-CN" altLang="en-US" sz="2800" b="1" dirty="0">
                <a:solidFill>
                  <a:schemeClr val="bg1"/>
                </a:solidFill>
              </a:rPr>
              <a:t>（</a:t>
            </a:r>
            <a:r>
              <a:rPr lang="en-US" altLang="zh-CN" sz="2800" b="1" dirty="0">
                <a:solidFill>
                  <a:schemeClr val="bg1"/>
                </a:solidFill>
              </a:rPr>
              <a:t>+  -  -</a:t>
            </a:r>
            <a:r>
              <a:rPr lang="zh-CN" altLang="en-US" sz="2800" b="1" dirty="0">
                <a:solidFill>
                  <a:schemeClr val="bg1"/>
                </a:solidFill>
              </a:rPr>
              <a:t>）</a:t>
            </a:r>
            <a:endParaRPr lang="en-US" altLang="zh-CN" sz="2800" b="1" dirty="0">
              <a:solidFill>
                <a:schemeClr val="bg1"/>
              </a:solidFill>
            </a:endParaRPr>
          </a:p>
        </p:txBody>
      </p:sp>
      <p:cxnSp>
        <p:nvCxnSpPr>
          <p:cNvPr id="12" name="直接连接符 11"/>
          <p:cNvCxnSpPr/>
          <p:nvPr/>
        </p:nvCxnSpPr>
        <p:spPr>
          <a:xfrm>
            <a:off x="395536" y="1340768"/>
            <a:ext cx="691276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44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交互连接正负性</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结构平衡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7584" y="2708920"/>
            <a:ext cx="7771770" cy="3384376"/>
          </a:xfrm>
          <a:prstGeom prst="rect">
            <a:avLst/>
          </a:prstGeom>
        </p:spPr>
      </p:pic>
      <p:sp>
        <p:nvSpPr>
          <p:cNvPr id="9" name="矩形 8"/>
          <p:cNvSpPr/>
          <p:nvPr/>
        </p:nvSpPr>
        <p:spPr>
          <a:xfrm>
            <a:off x="323528" y="888638"/>
            <a:ext cx="8208912" cy="1261884"/>
          </a:xfrm>
          <a:prstGeom prst="rect">
            <a:avLst/>
          </a:prstGeom>
        </p:spPr>
        <p:txBody>
          <a:bodyPr wrap="square">
            <a:spAutoFit/>
          </a:bodyPr>
          <a:lstStyle/>
          <a:p>
            <a:r>
              <a:rPr lang="zh-CN" altLang="en-US" sz="2800" b="1" dirty="0">
                <a:solidFill>
                  <a:schemeClr val="bg1"/>
                </a:solidFill>
              </a:rPr>
              <a:t>平衡的交互结构：</a:t>
            </a:r>
            <a:endParaRPr lang="en-US" altLang="zh-CN" sz="2800" b="1" dirty="0">
              <a:solidFill>
                <a:schemeClr val="bg1"/>
              </a:solidFill>
            </a:endParaRPr>
          </a:p>
          <a:p>
            <a:r>
              <a:rPr lang="zh-CN" altLang="en-US" sz="2400" dirty="0">
                <a:solidFill>
                  <a:schemeClr val="bg1"/>
                </a:solidFill>
              </a:rPr>
              <a:t>当交互结构中所有三角关系都是平衡时，称此交互结构是平衡的。</a:t>
            </a:r>
            <a:endParaRPr lang="en-US" altLang="zh-CN" sz="2400" dirty="0">
              <a:solidFill>
                <a:schemeClr val="bg1"/>
              </a:solidFill>
            </a:endParaRPr>
          </a:p>
        </p:txBody>
      </p:sp>
      <p:cxnSp>
        <p:nvCxnSpPr>
          <p:cNvPr id="10" name="直接连接符 9"/>
          <p:cNvCxnSpPr/>
          <p:nvPr/>
        </p:nvCxnSpPr>
        <p:spPr>
          <a:xfrm>
            <a:off x="395536" y="1340768"/>
            <a:ext cx="799288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609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384"/>
            <a:ext cx="9144000" cy="681149"/>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交互连接正负性</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结构平衡</a:t>
            </a:r>
          </a:p>
        </p:txBody>
      </p:sp>
      <p:sp>
        <p:nvSpPr>
          <p:cNvPr id="8" name="矩形 7"/>
          <p:cNvSpPr/>
          <p:nvPr/>
        </p:nvSpPr>
        <p:spPr>
          <a:xfrm>
            <a:off x="0" y="653765"/>
            <a:ext cx="9144000" cy="6303627"/>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672854D-AC24-4A2E-A17D-B44B2860F2EB}"/>
              </a:ext>
            </a:extLst>
          </p:cNvPr>
          <p:cNvPicPr>
            <a:picLocks noChangeAspect="1"/>
          </p:cNvPicPr>
          <p:nvPr/>
        </p:nvPicPr>
        <p:blipFill>
          <a:blip r:embed="rId3"/>
          <a:stretch>
            <a:fillRect/>
          </a:stretch>
        </p:blipFill>
        <p:spPr>
          <a:xfrm>
            <a:off x="1081357" y="3199083"/>
            <a:ext cx="6693254" cy="3678562"/>
          </a:xfrm>
          <a:prstGeom prst="rect">
            <a:avLst/>
          </a:prstGeom>
        </p:spPr>
      </p:pic>
      <p:sp>
        <p:nvSpPr>
          <p:cNvPr id="11" name="矩形 10">
            <a:extLst>
              <a:ext uri="{FF2B5EF4-FFF2-40B4-BE49-F238E27FC236}">
                <a16:creationId xmlns:a16="http://schemas.microsoft.com/office/drawing/2014/main" id="{4E5E6D5A-9D9F-4487-B5FC-4356A150E55C}"/>
              </a:ext>
            </a:extLst>
          </p:cNvPr>
          <p:cNvSpPr/>
          <p:nvPr/>
        </p:nvSpPr>
        <p:spPr>
          <a:xfrm>
            <a:off x="323528" y="888638"/>
            <a:ext cx="8208912" cy="1754326"/>
          </a:xfrm>
          <a:prstGeom prst="rect">
            <a:avLst/>
          </a:prstGeom>
        </p:spPr>
        <p:txBody>
          <a:bodyPr wrap="square">
            <a:spAutoFit/>
          </a:bodyPr>
          <a:lstStyle/>
          <a:p>
            <a:r>
              <a:rPr lang="zh-CN" altLang="en-US" sz="2800" b="1" dirty="0">
                <a:solidFill>
                  <a:schemeClr val="bg1"/>
                </a:solidFill>
              </a:rPr>
              <a:t>平衡的交互结构：</a:t>
            </a:r>
            <a:endParaRPr lang="en-US" altLang="zh-CN" sz="2800" b="1" dirty="0">
              <a:solidFill>
                <a:schemeClr val="bg1"/>
              </a:solidFill>
            </a:endParaRPr>
          </a:p>
          <a:p>
            <a:pPr algn="just"/>
            <a:r>
              <a:rPr lang="en-US" altLang="zh-CN" sz="2000" b="1" dirty="0">
                <a:solidFill>
                  <a:schemeClr val="bg1"/>
                </a:solidFill>
              </a:rPr>
              <a:t>1</a:t>
            </a:r>
            <a:r>
              <a:rPr lang="zh-CN" altLang="en-US" sz="2000" b="1" dirty="0">
                <a:solidFill>
                  <a:schemeClr val="bg1"/>
                </a:solidFill>
              </a:rPr>
              <a:t>）所有节点两两都是朋友；</a:t>
            </a:r>
            <a:endParaRPr lang="en-US" altLang="zh-CN" sz="2000" b="1" dirty="0">
              <a:solidFill>
                <a:schemeClr val="bg1"/>
              </a:solidFill>
            </a:endParaRPr>
          </a:p>
          <a:p>
            <a:pPr algn="just"/>
            <a:r>
              <a:rPr lang="en-US" altLang="zh-CN" sz="2000" b="1" dirty="0">
                <a:solidFill>
                  <a:schemeClr val="bg1"/>
                </a:solidFill>
              </a:rPr>
              <a:t>2</a:t>
            </a:r>
            <a:r>
              <a:rPr lang="zh-CN" altLang="en-US" sz="2000" b="1" dirty="0">
                <a:solidFill>
                  <a:schemeClr val="bg1"/>
                </a:solidFill>
              </a:rPr>
              <a:t>）节点可以被分为两组：</a:t>
            </a:r>
            <a:r>
              <a:rPr lang="en-US" altLang="zh-CN" sz="2000" b="1" dirty="0">
                <a:solidFill>
                  <a:schemeClr val="bg1"/>
                </a:solidFill>
              </a:rPr>
              <a:t>X</a:t>
            </a:r>
            <a:r>
              <a:rPr lang="zh-CN" altLang="en-US" sz="2000" b="1" dirty="0">
                <a:solidFill>
                  <a:schemeClr val="bg1"/>
                </a:solidFill>
              </a:rPr>
              <a:t>和</a:t>
            </a:r>
            <a:r>
              <a:rPr lang="en-US" altLang="zh-CN" sz="2000" b="1" dirty="0">
                <a:solidFill>
                  <a:schemeClr val="bg1"/>
                </a:solidFill>
              </a:rPr>
              <a:t>Y</a:t>
            </a:r>
            <a:r>
              <a:rPr lang="zh-CN" altLang="en-US" sz="2000" b="1" dirty="0">
                <a:solidFill>
                  <a:schemeClr val="bg1"/>
                </a:solidFill>
              </a:rPr>
              <a:t>；其中</a:t>
            </a:r>
            <a:r>
              <a:rPr lang="en-US" altLang="zh-CN" sz="2000" b="1" dirty="0">
                <a:solidFill>
                  <a:schemeClr val="bg1"/>
                </a:solidFill>
              </a:rPr>
              <a:t>X</a:t>
            </a:r>
            <a:r>
              <a:rPr lang="zh-CN" altLang="en-US" sz="2000" b="1" dirty="0">
                <a:solidFill>
                  <a:schemeClr val="bg1"/>
                </a:solidFill>
              </a:rPr>
              <a:t>组内的节点两两都是‘＋’关系，</a:t>
            </a:r>
            <a:r>
              <a:rPr lang="en-US" altLang="zh-CN" sz="2000" b="1" dirty="0">
                <a:solidFill>
                  <a:schemeClr val="bg1"/>
                </a:solidFill>
              </a:rPr>
              <a:t>Y</a:t>
            </a:r>
            <a:r>
              <a:rPr lang="zh-CN" altLang="en-US" sz="2000" b="1" dirty="0">
                <a:solidFill>
                  <a:schemeClr val="bg1"/>
                </a:solidFill>
              </a:rPr>
              <a:t>组内的节点两两也都是‘＋’关系，而</a:t>
            </a:r>
            <a:r>
              <a:rPr lang="en-US" altLang="zh-CN" sz="2000" b="1" dirty="0">
                <a:solidFill>
                  <a:schemeClr val="bg1"/>
                </a:solidFill>
              </a:rPr>
              <a:t>X</a:t>
            </a:r>
            <a:r>
              <a:rPr lang="zh-CN" altLang="en-US" sz="2000" b="1" dirty="0">
                <a:solidFill>
                  <a:schemeClr val="bg1"/>
                </a:solidFill>
              </a:rPr>
              <a:t>组中的每个节点与</a:t>
            </a:r>
            <a:r>
              <a:rPr lang="en-US" altLang="zh-CN" sz="2000" b="1" dirty="0">
                <a:solidFill>
                  <a:schemeClr val="bg1"/>
                </a:solidFill>
              </a:rPr>
              <a:t>Y</a:t>
            </a:r>
            <a:r>
              <a:rPr lang="zh-CN" altLang="en-US" sz="2000" b="1" dirty="0">
                <a:solidFill>
                  <a:schemeClr val="bg1"/>
                </a:solidFill>
              </a:rPr>
              <a:t>组中每个节点之间都是‘－’关系。</a:t>
            </a:r>
            <a:endParaRPr lang="en-US" altLang="zh-CN" sz="2000" b="1" dirty="0">
              <a:solidFill>
                <a:schemeClr val="bg1"/>
              </a:solidFill>
            </a:endParaRPr>
          </a:p>
        </p:txBody>
      </p:sp>
      <p:pic>
        <p:nvPicPr>
          <p:cNvPr id="3" name="图片 2">
            <a:extLst>
              <a:ext uri="{FF2B5EF4-FFF2-40B4-BE49-F238E27FC236}">
                <a16:creationId xmlns:a16="http://schemas.microsoft.com/office/drawing/2014/main" id="{0DAD981E-2C26-4DD3-9C2A-99D63D7F4599}"/>
              </a:ext>
            </a:extLst>
          </p:cNvPr>
          <p:cNvPicPr>
            <a:picLocks noChangeAspect="1"/>
          </p:cNvPicPr>
          <p:nvPr/>
        </p:nvPicPr>
        <p:blipFill>
          <a:blip r:embed="rId4"/>
          <a:stretch>
            <a:fillRect/>
          </a:stretch>
        </p:blipFill>
        <p:spPr>
          <a:xfrm>
            <a:off x="3419872" y="2285029"/>
            <a:ext cx="2052340" cy="1695901"/>
          </a:xfrm>
          <a:prstGeom prst="rect">
            <a:avLst/>
          </a:prstGeom>
        </p:spPr>
      </p:pic>
    </p:spTree>
    <p:extLst>
      <p:ext uri="{BB962C8B-B14F-4D97-AF65-F5344CB8AC3E}">
        <p14:creationId xmlns:p14="http://schemas.microsoft.com/office/powerpoint/2010/main" val="230064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692696"/>
            <a:ext cx="9145016" cy="5904656"/>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2438259" y="1064930"/>
            <a:ext cx="4942053"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交互结构的表示方法</a:t>
            </a:r>
          </a:p>
        </p:txBody>
      </p:sp>
      <p:sp>
        <p:nvSpPr>
          <p:cNvPr id="9" name="任意多边形 8"/>
          <p:cNvSpPr/>
          <p:nvPr/>
        </p:nvSpPr>
        <p:spPr>
          <a:xfrm>
            <a:off x="1061939" y="1130442"/>
            <a:ext cx="682895" cy="576064"/>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latin typeface="Bell MT" panose="02020503060305020303" pitchFamily="18" charset="0"/>
                <a:ea typeface="华文隶书" panose="02010800040101010101" pitchFamily="2" charset="-122"/>
              </a:rPr>
              <a:t>1</a:t>
            </a:r>
            <a:endParaRPr lang="zh-CN" altLang="en-US" sz="4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8079640" y="199749"/>
            <a:ext cx="936104" cy="936104"/>
          </a:xfrm>
          <a:prstGeom prst="ellipse">
            <a:avLst/>
          </a:prstGeom>
        </p:spPr>
      </p:pic>
      <p:sp>
        <p:nvSpPr>
          <p:cNvPr id="8" name="文本框 6"/>
          <p:cNvSpPr txBox="1"/>
          <p:nvPr/>
        </p:nvSpPr>
        <p:spPr>
          <a:xfrm>
            <a:off x="2339752" y="2492896"/>
            <a:ext cx="4942053"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交互结构的度量指标</a:t>
            </a:r>
          </a:p>
        </p:txBody>
      </p:sp>
      <p:sp>
        <p:nvSpPr>
          <p:cNvPr id="10" name="任意多边形 9"/>
          <p:cNvSpPr/>
          <p:nvPr/>
        </p:nvSpPr>
        <p:spPr>
          <a:xfrm>
            <a:off x="1061939" y="2552710"/>
            <a:ext cx="682895" cy="576064"/>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latin typeface="Bell MT" panose="02020503060305020303" pitchFamily="18" charset="0"/>
                <a:ea typeface="华文隶书" panose="02010800040101010101" pitchFamily="2" charset="-122"/>
              </a:rPr>
              <a:t>2</a:t>
            </a:r>
            <a:endParaRPr lang="zh-CN" altLang="en-US" sz="4800" b="1" dirty="0">
              <a:latin typeface="Bell MT" panose="02020503060305020303" pitchFamily="18" charset="0"/>
              <a:ea typeface="华文隶书" panose="02010800040101010101" pitchFamily="2" charset="-122"/>
            </a:endParaRPr>
          </a:p>
        </p:txBody>
      </p:sp>
      <p:sp>
        <p:nvSpPr>
          <p:cNvPr id="2" name="矩形 1"/>
          <p:cNvSpPr/>
          <p:nvPr/>
        </p:nvSpPr>
        <p:spPr>
          <a:xfrm>
            <a:off x="2461897" y="3945250"/>
            <a:ext cx="4801315" cy="707886"/>
          </a:xfrm>
          <a:prstGeom prst="rect">
            <a:avLst/>
          </a:prstGeom>
        </p:spPr>
        <p:txBody>
          <a:bodyPr wrap="none">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交互结构的基本模型</a:t>
            </a:r>
          </a:p>
        </p:txBody>
      </p:sp>
      <p:sp>
        <p:nvSpPr>
          <p:cNvPr id="11" name="任意多边形 10"/>
          <p:cNvSpPr/>
          <p:nvPr/>
        </p:nvSpPr>
        <p:spPr>
          <a:xfrm>
            <a:off x="1061938" y="4011161"/>
            <a:ext cx="682895" cy="576064"/>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latin typeface="Bell MT" panose="02020503060305020303" pitchFamily="18" charset="0"/>
                <a:ea typeface="华文隶书" panose="02010800040101010101" pitchFamily="2" charset="-122"/>
              </a:rPr>
              <a:t>3</a:t>
            </a:r>
            <a:endParaRPr lang="zh-CN" altLang="en-US" sz="4800" b="1" dirty="0">
              <a:latin typeface="Bell MT" panose="02020503060305020303" pitchFamily="18" charset="0"/>
              <a:ea typeface="华文隶书" panose="02010800040101010101" pitchFamily="2" charset="-122"/>
            </a:endParaRPr>
          </a:p>
        </p:txBody>
      </p:sp>
      <p:cxnSp>
        <p:nvCxnSpPr>
          <p:cNvPr id="12" name="直接连接符 11"/>
          <p:cNvCxnSpPr/>
          <p:nvPr/>
        </p:nvCxnSpPr>
        <p:spPr>
          <a:xfrm flipV="1">
            <a:off x="755576" y="2143421"/>
            <a:ext cx="6984776" cy="1"/>
          </a:xfrm>
          <a:prstGeom prst="line">
            <a:avLst/>
          </a:prstGeom>
          <a:ln w="12700">
            <a:solidFill>
              <a:schemeClr val="bg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755576" y="3560822"/>
            <a:ext cx="6984776" cy="1"/>
          </a:xfrm>
          <a:prstGeom prst="line">
            <a:avLst/>
          </a:prstGeom>
          <a:ln w="12700">
            <a:solidFill>
              <a:schemeClr val="bg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483768" y="5385410"/>
            <a:ext cx="5314275" cy="707886"/>
          </a:xfrm>
          <a:prstGeom prst="rect">
            <a:avLst/>
          </a:prstGeom>
        </p:spPr>
        <p:txBody>
          <a:bodyPr wrap="none">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交互结构的应用性指标</a:t>
            </a:r>
          </a:p>
        </p:txBody>
      </p:sp>
      <p:sp>
        <p:nvSpPr>
          <p:cNvPr id="15" name="任意多边形 14"/>
          <p:cNvSpPr/>
          <p:nvPr/>
        </p:nvSpPr>
        <p:spPr>
          <a:xfrm>
            <a:off x="1061938" y="5451321"/>
            <a:ext cx="682895" cy="576064"/>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latin typeface="Bell MT" panose="02020503060305020303" pitchFamily="18" charset="0"/>
                <a:ea typeface="华文隶书" panose="02010800040101010101" pitchFamily="2" charset="-122"/>
              </a:rPr>
              <a:t>4</a:t>
            </a:r>
            <a:endParaRPr lang="zh-CN" altLang="en-US" sz="4800" b="1" dirty="0">
              <a:latin typeface="Bell MT" panose="02020503060305020303" pitchFamily="18" charset="0"/>
              <a:ea typeface="华文隶书" panose="02010800040101010101" pitchFamily="2" charset="-122"/>
            </a:endParaRPr>
          </a:p>
        </p:txBody>
      </p:sp>
      <p:cxnSp>
        <p:nvCxnSpPr>
          <p:cNvPr id="16" name="直接连接符 15"/>
          <p:cNvCxnSpPr/>
          <p:nvPr/>
        </p:nvCxnSpPr>
        <p:spPr>
          <a:xfrm flipV="1">
            <a:off x="755576" y="4953362"/>
            <a:ext cx="6984776" cy="1"/>
          </a:xfrm>
          <a:prstGeom prst="line">
            <a:avLst/>
          </a:prstGeom>
          <a:ln w="12700">
            <a:solidFill>
              <a:schemeClr val="bg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68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6" y="2780928"/>
            <a:ext cx="9145016" cy="1512168"/>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文本框 6"/>
          <p:cNvSpPr txBox="1"/>
          <p:nvPr/>
        </p:nvSpPr>
        <p:spPr>
          <a:xfrm>
            <a:off x="683568" y="3068960"/>
            <a:ext cx="7644638" cy="854080"/>
          </a:xfrm>
          <a:prstGeom prst="rect">
            <a:avLst/>
          </a:prstGeom>
          <a:noFill/>
        </p:spPr>
        <p:txBody>
          <a:bodyPr wrap="square" rtlCol="0">
            <a:spAutoFit/>
          </a:bodyPr>
          <a:lstStyle/>
          <a:p>
            <a:pPr algn="ctr"/>
            <a:r>
              <a:rPr lang="zh-CN" altLang="en-US" sz="4950" b="1" dirty="0">
                <a:solidFill>
                  <a:schemeClr val="bg1"/>
                </a:solidFill>
                <a:latin typeface="微软雅黑" panose="020B0503020204020204" pitchFamily="34" charset="-122"/>
                <a:ea typeface="微软雅黑" panose="020B0503020204020204" pitchFamily="34" charset="-122"/>
              </a:rPr>
              <a:t>交互结构的表示方法</a:t>
            </a:r>
          </a:p>
        </p:txBody>
      </p:sp>
      <p:sp>
        <p:nvSpPr>
          <p:cNvPr id="9" name="任意多边形 8"/>
          <p:cNvSpPr/>
          <p:nvPr/>
        </p:nvSpPr>
        <p:spPr>
          <a:xfrm>
            <a:off x="251520" y="1988840"/>
            <a:ext cx="1271112" cy="1152128"/>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800" b="1" dirty="0">
                <a:latin typeface="Bell MT" panose="02020503060305020303" pitchFamily="18" charset="0"/>
                <a:ea typeface="华文隶书" panose="02010800040101010101" pitchFamily="2" charset="-122"/>
              </a:rPr>
              <a:t>1</a:t>
            </a:r>
            <a:endParaRPr lang="zh-CN" altLang="en-US" sz="8800" b="1" dirty="0">
              <a:latin typeface="Bell MT" panose="02020503060305020303" pitchFamily="18" charset="0"/>
              <a:ea typeface="华文隶书" panose="0201080004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6087" t="6184" r="6353" b="6254"/>
          <a:stretch/>
        </p:blipFill>
        <p:spPr>
          <a:xfrm>
            <a:off x="7956376" y="2312876"/>
            <a:ext cx="936104" cy="936104"/>
          </a:xfrm>
          <a:prstGeom prst="ellipse">
            <a:avLst/>
          </a:prstGeom>
        </p:spPr>
      </p:pic>
    </p:spTree>
    <p:extLst>
      <p:ext uri="{BB962C8B-B14F-4D97-AF65-F5344CB8AC3E}">
        <p14:creationId xmlns:p14="http://schemas.microsoft.com/office/powerpoint/2010/main" val="2893746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32857</TotalTime>
  <Words>3647</Words>
  <Application>Microsoft Office PowerPoint</Application>
  <PresentationFormat>全屏显示(4:3)</PresentationFormat>
  <Paragraphs>591</Paragraphs>
  <Slides>79</Slides>
  <Notes>73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92" baseType="lpstr">
      <vt:lpstr>等线</vt:lpstr>
      <vt:lpstr>黑体....</vt:lpstr>
      <vt:lpstr>黑体u萀</vt:lpstr>
      <vt:lpstr>楷体</vt:lpstr>
      <vt:lpstr>微软雅黑</vt:lpstr>
      <vt:lpstr>Arial</vt:lpstr>
      <vt:lpstr>Bell MT</vt:lpstr>
      <vt:lpstr>Calibri</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聚类系数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1212</cp:revision>
  <dcterms:created xsi:type="dcterms:W3CDTF">2014-11-04T04:36:47Z</dcterms:created>
  <dcterms:modified xsi:type="dcterms:W3CDTF">2024-03-28T18:25:55Z</dcterms:modified>
</cp:coreProperties>
</file>